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6"/>
  </p:notesMasterIdLst>
  <p:sldIdLst>
    <p:sldId id="256" r:id="rId2"/>
    <p:sldId id="257" r:id="rId3"/>
    <p:sldId id="260" r:id="rId4"/>
    <p:sldId id="305" r:id="rId5"/>
    <p:sldId id="306" r:id="rId6"/>
    <p:sldId id="307" r:id="rId7"/>
    <p:sldId id="346" r:id="rId8"/>
    <p:sldId id="308" r:id="rId9"/>
    <p:sldId id="311" r:id="rId10"/>
    <p:sldId id="312" r:id="rId11"/>
    <p:sldId id="366" r:id="rId12"/>
    <p:sldId id="313" r:id="rId13"/>
    <p:sldId id="314" r:id="rId14"/>
    <p:sldId id="316" r:id="rId15"/>
    <p:sldId id="369" r:id="rId16"/>
    <p:sldId id="319" r:id="rId17"/>
    <p:sldId id="320" r:id="rId18"/>
    <p:sldId id="321" r:id="rId19"/>
    <p:sldId id="350" r:id="rId20"/>
    <p:sldId id="323" r:id="rId21"/>
    <p:sldId id="329" r:id="rId22"/>
    <p:sldId id="325" r:id="rId23"/>
    <p:sldId id="374" r:id="rId24"/>
    <p:sldId id="375" r:id="rId25"/>
    <p:sldId id="377" r:id="rId26"/>
    <p:sldId id="353" r:id="rId27"/>
    <p:sldId id="352" r:id="rId28"/>
    <p:sldId id="381" r:id="rId29"/>
    <p:sldId id="383" r:id="rId30"/>
    <p:sldId id="330" r:id="rId31"/>
    <p:sldId id="358" r:id="rId32"/>
    <p:sldId id="333" r:id="rId33"/>
    <p:sldId id="385" r:id="rId34"/>
    <p:sldId id="386" r:id="rId35"/>
    <p:sldId id="359" r:id="rId36"/>
    <p:sldId id="335" r:id="rId37"/>
    <p:sldId id="389" r:id="rId38"/>
    <p:sldId id="390" r:id="rId39"/>
    <p:sldId id="392" r:id="rId40"/>
    <p:sldId id="395" r:id="rId41"/>
    <p:sldId id="397" r:id="rId42"/>
    <p:sldId id="399" r:id="rId43"/>
    <p:sldId id="400" r:id="rId44"/>
    <p:sldId id="343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40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0E97F78-37F9-49D8-85AE-9F61E3486424}" type="datetimeFigureOut">
              <a:rPr lang="en-US"/>
              <a:pPr>
                <a:defRPr/>
              </a:pPr>
              <a:t>9/14/2012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54BBC9B-FC91-486D-91C5-AD419A3782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886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5D347D-CD74-4E03-94AE-F4C686A00A25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F782E2-B7F7-4CC3-B0CA-79E634ABED92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700ADF-D758-4017-9F76-26C64F881FFB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E03320-22D4-4B89-92A8-48825BC76090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3D408E-09FA-4F26-BFB9-FA38BA3A7677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49F89-219D-4793-A91A-B05B3273D204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49F89-219D-4793-A91A-B05B3273D204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D1E400-FDD6-4B47-A8B9-7F7BE4DE9AF1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3FCCFD-B951-464C-8401-8141DEBA1BA8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FDE007-885C-478A-96D5-EC3AEC449F2D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F9F72A-DAFD-4E08-BDCC-C3FC74AE4768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5BDAFF-AD05-47F8-AFC1-30BA5F2EF9D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23F35A-3AA9-4A27-B856-361FC58060AB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0117E7-46FA-4DC3-AB0D-73D095E918F8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E7B769-2774-4450-8F4B-720AE5A07FF9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8F0371-9F26-48D9-822E-24273A9D2FC9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E7B769-2774-4450-8F4B-720AE5A07FF9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0117E7-46FA-4DC3-AB0D-73D095E918F8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3E2D56-02C2-49FF-BA78-512F70D1CEC5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8F0371-9F26-48D9-822E-24273A9D2FC9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3E2D56-02C2-49FF-BA78-512F70D1CEC5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0117E7-46FA-4DC3-AB0D-73D095E918F8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11A602-0A1A-4233-A1C2-5232B508E4C1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6D3842-412F-410F-91E7-3780E975B039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27401E-A5A8-4DFC-9A74-FEE75F031CB0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8CEFBC-15B5-4EC2-8EA7-0F5868885E55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A7E340-06A7-4B1D-8BCA-4100C65A3991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A7E340-06A7-4B1D-8BCA-4100C65A3991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D3DBCC-5422-4DB1-AF84-2599C68CCA9D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B4C024-180F-4946-95BB-64CA831DBC18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0117E7-46FA-4DC3-AB0D-73D095E918F8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B4C024-180F-4946-95BB-64CA831DBC18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B4C024-180F-4946-95BB-64CA831DBC18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CA90B1-81CF-4A95-8E4B-2F29B5635315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B4C024-180F-4946-95BB-64CA831DBC18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B4C024-180F-4946-95BB-64CA831DBC18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B4C024-180F-4946-95BB-64CA831DBC18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B4C024-180F-4946-95BB-64CA831DBC18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B6AF79-7F9A-4976-86D1-0BE022F8B1E1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3055DE-B528-43BE-A276-A5C39549F0C5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2638CC-52E8-48F1-9CB1-E6ABD48FDE74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82A1EF-BE8E-482D-A421-C703C5505D32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E97883-9A7F-4D9E-ADB9-4343217A5FFB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CCFC78-02B2-4E9B-9D75-1FD51569CAE7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6"/>
            <a:ext cx="9144000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10572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38225" y="2895600"/>
            <a:ext cx="8105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Using </a:t>
            </a:r>
            <a:r>
              <a:rPr lang="en-US" sz="2400" b="1" dirty="0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CSS</a:t>
            </a:r>
            <a:r>
              <a:rPr lang="en-US" sz="2400" b="1" baseline="0" dirty="0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Tables to Position Content</a:t>
            </a:r>
            <a:endParaRPr lang="en-US" sz="2400" b="1" dirty="0">
              <a:solidFill>
                <a:srgbClr val="0033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54E19-B055-423E-A232-D648333B97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Adobe Dreamweaver CS4 - Illustrated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2BCEE-E451-4762-9B70-1E0354C5E4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Adobe Dreamweaver CS4 - Illustrated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488" y="698500"/>
            <a:ext cx="1868487" cy="5480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8" y="698500"/>
            <a:ext cx="5454650" cy="5480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FAD26-BC78-40E0-A21A-FDFF3EB0B4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Adobe Dreamweaver CS4 - Illustrated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812E0-7B62-4185-9E72-20DD2D048D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Adobe Dreamweaver CS4 - Illustrated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defRPr>
                <a:solidFill>
                  <a:srgbClr val="C00000"/>
                </a:solidFill>
              </a:defRPr>
            </a:lvl1pPr>
            <a:lvl2pPr>
              <a:buClr>
                <a:srgbClr val="C00000"/>
              </a:buClr>
              <a:defRPr>
                <a:solidFill>
                  <a:srgbClr val="C00000"/>
                </a:solidFill>
              </a:defRPr>
            </a:lvl2pPr>
            <a:lvl3pPr>
              <a:buClr>
                <a:srgbClr val="C00000"/>
              </a:buClr>
              <a:defRPr>
                <a:solidFill>
                  <a:srgbClr val="C00000"/>
                </a:solidFill>
              </a:defRPr>
            </a:lvl3pPr>
            <a:lvl4pPr>
              <a:buClr>
                <a:srgbClr val="C00000"/>
              </a:buClr>
              <a:defRPr>
                <a:solidFill>
                  <a:srgbClr val="C00000"/>
                </a:solidFill>
              </a:defRPr>
            </a:lvl4pPr>
            <a:lvl5pPr>
              <a:buClr>
                <a:srgbClr val="C00000"/>
              </a:buCl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23221-2697-41D8-89C8-8B2737F655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Adobe Dreamweaver CS4 - Illustrated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E1897-AEB7-471D-965B-9F8FDDC9D4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Adobe Dreamweaver CS4 - Illustrated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30399-A528-4196-BA49-0538A2E072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Adobe Dreamweaver CS4 - Illustrated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2B773-5EAA-4E3E-8E16-57035222AD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Adobe Dreamweaver CS4 - Illustrated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442D0-596E-4443-913E-D7266068BC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Adobe Dreamweaver CS4 - Illustrated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7FE56-A05F-4815-AD40-FB8C45F8E9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Adobe Dreamweaver CS4 - Illustrated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AC532-28AB-44FD-A277-EAEFFDB1FF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Adobe Dreamweaver CS4 - Illustrated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56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8229600" cy="755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8001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75" y="6477000"/>
            <a:ext cx="625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9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0C2167E-16F1-4758-BDCC-7CD9A9C191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2363" y="64770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9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Adobe Dreamweaver CS4 - Illustrated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5675" cy="66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800">
          <a:solidFill>
            <a:srgbClr val="000099"/>
          </a:solidFill>
          <a:effectLst/>
          <a:latin typeface="+mn-lt"/>
          <a:ea typeface="+mn-ea"/>
          <a:cs typeface="+mn-cs"/>
        </a:defRPr>
      </a:lvl1pPr>
      <a:lvl2pPr marL="914400" indent="-2873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Arial" charset="0"/>
        <a:buChar char="–"/>
        <a:defRPr sz="2400">
          <a:solidFill>
            <a:srgbClr val="000099"/>
          </a:solidFill>
          <a:effectLst/>
          <a:latin typeface="+mn-lt"/>
          <a:cs typeface="+mn-cs"/>
        </a:defRPr>
      </a:lvl2pPr>
      <a:lvl3pPr marL="1423988" indent="-2794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400">
          <a:solidFill>
            <a:srgbClr val="000099"/>
          </a:solidFill>
          <a:effectLst/>
          <a:latin typeface="+mn-lt"/>
          <a:cs typeface="+mn-cs"/>
        </a:defRPr>
      </a:lvl3pPr>
      <a:lvl4pPr marL="1828800" indent="-2603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Arial" charset="0"/>
        <a:buChar char="–"/>
        <a:defRPr sz="2000">
          <a:solidFill>
            <a:srgbClr val="000099"/>
          </a:solidFill>
          <a:effectLst/>
          <a:latin typeface="+mn-lt"/>
          <a:cs typeface="+mn-cs"/>
        </a:defRPr>
      </a:lvl4pPr>
      <a:lvl5pPr marL="2233613" indent="-2127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/>
          <a:latin typeface="+mn-lt"/>
          <a:cs typeface="+mn-cs"/>
        </a:defRPr>
      </a:lvl5pPr>
      <a:lvl6pPr marL="26908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31480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6052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40624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Adding Content to Divs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6"/>
              <a:defRPr/>
            </a:pPr>
            <a:r>
              <a:rPr lang="en-US" sz="2200" dirty="0" smtClean="0"/>
              <a:t>Delete </a:t>
            </a:r>
            <a:r>
              <a:rPr lang="en-US" sz="2200" dirty="0" smtClean="0"/>
              <a:t>all of the text in the footer block, type copyright 2002 - 2015 the striped Umbrella, as shown in Figure G-8, then save your </a:t>
            </a:r>
            <a:r>
              <a:rPr lang="en-US" sz="2200" dirty="0" smtClean="0"/>
              <a:t>work</a:t>
            </a:r>
          </a:p>
          <a:p>
            <a:pPr>
              <a:buFont typeface="+mj-lt"/>
              <a:buAutoNum type="arabicPeriod" startAt="6"/>
              <a:defRPr/>
            </a:pPr>
            <a:r>
              <a:rPr lang="en-US" sz="2200" dirty="0" smtClean="0"/>
              <a:t>Open </a:t>
            </a:r>
            <a:r>
              <a:rPr lang="en-US" sz="2200" dirty="0"/>
              <a:t>the index page and copy both the banner and the menu bar, then close the index </a:t>
            </a:r>
            <a:r>
              <a:rPr lang="en-US" sz="2200" dirty="0" smtClean="0"/>
              <a:t>page</a:t>
            </a:r>
          </a:p>
          <a:p>
            <a:pPr>
              <a:buFont typeface="+mj-lt"/>
              <a:buAutoNum type="arabicPeriod" startAt="6"/>
              <a:defRPr/>
            </a:pPr>
            <a:r>
              <a:rPr lang="en-US" sz="2200" dirty="0" smtClean="0"/>
              <a:t>Click </a:t>
            </a:r>
            <a:r>
              <a:rPr lang="en-US" sz="2200" dirty="0"/>
              <a:t>the </a:t>
            </a:r>
            <a:r>
              <a:rPr lang="en-US" sz="2200" b="1" dirty="0"/>
              <a:t>placeholder logo image </a:t>
            </a:r>
            <a:r>
              <a:rPr lang="en-US" sz="2200" dirty="0"/>
              <a:t>on the cafe page, then paste the banner and menu bar in its </a:t>
            </a:r>
            <a:r>
              <a:rPr lang="en-US" sz="2200" dirty="0" smtClean="0"/>
              <a:t>place</a:t>
            </a:r>
          </a:p>
          <a:p>
            <a:pPr>
              <a:buFont typeface="+mj-lt"/>
              <a:buAutoNum type="arabicPeriod" startAt="6"/>
              <a:defRPr/>
            </a:pPr>
            <a:r>
              <a:rPr lang="en-US" sz="2200" dirty="0"/>
              <a:t>Place the insertion point at the end of the paragraph ending with “poolside.”, enter a paragraph break, insert </a:t>
            </a:r>
            <a:r>
              <a:rPr lang="en-US" sz="2200" b="1" dirty="0"/>
              <a:t>cafe_photo.jpg</a:t>
            </a:r>
            <a:r>
              <a:rPr lang="en-US" sz="2200" dirty="0"/>
              <a:t> from the assets folder in the drive and folder where you save your Unit G Data Files, then type </a:t>
            </a:r>
            <a:r>
              <a:rPr lang="en-US" sz="2200" b="1" dirty="0"/>
              <a:t>Sand Crab Cafe photo</a:t>
            </a:r>
            <a:r>
              <a:rPr lang="en-US" sz="2200" dirty="0"/>
              <a:t> for the alternate </a:t>
            </a:r>
            <a:r>
              <a:rPr lang="en-US" sz="2200" dirty="0" smtClean="0"/>
              <a:t>text</a:t>
            </a:r>
            <a:endParaRPr lang="en-US" sz="2200" dirty="0"/>
          </a:p>
          <a:p>
            <a:pPr marL="514350" indent="-514350">
              <a:buFont typeface="+mj-lt"/>
              <a:buAutoNum type="arabicPeriod" startAt="5"/>
              <a:defRPr/>
            </a:pPr>
            <a:endParaRPr lang="en-US" sz="2200" dirty="0" smtClean="0"/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Design </a:t>
            </a:r>
            <a:r>
              <a:rPr lang="en-US" dirty="0" smtClean="0">
                <a:solidFill>
                  <a:srgbClr val="00664D"/>
                </a:solidFill>
              </a:rPr>
              <a:t>Matters</a:t>
            </a:r>
            <a:endParaRPr lang="en-US" dirty="0">
              <a:solidFill>
                <a:srgbClr val="0066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</a:rPr>
              <a:t>Understanding selector types</a:t>
            </a:r>
          </a:p>
          <a:p>
            <a:pPr lvl="1"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sz="2400" dirty="0" smtClean="0">
                <a:solidFill>
                  <a:srgbClr val="00664D"/>
                </a:solidFill>
              </a:rPr>
              <a:t>Order of precedence</a:t>
            </a:r>
          </a:p>
          <a:p>
            <a:pPr lvl="1"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sz="2400" dirty="0" smtClean="0">
                <a:solidFill>
                  <a:srgbClr val="00664D"/>
                </a:solidFill>
              </a:rPr>
              <a:t>Pseudo class styles</a:t>
            </a:r>
          </a:p>
          <a:p>
            <a:pPr lvl="1"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sz="2400" dirty="0" smtClean="0">
                <a:solidFill>
                  <a:srgbClr val="00664D"/>
                </a:solidFill>
              </a:rPr>
              <a:t>Group selectors</a:t>
            </a:r>
          </a:p>
          <a:p>
            <a:pPr lvl="1" eaLnBrk="1" hangingPunct="1">
              <a:buClr>
                <a:schemeClr val="accent1">
                  <a:lumMod val="50000"/>
                </a:schemeClr>
              </a:buClr>
              <a:defRPr/>
            </a:pPr>
            <a:r>
              <a:rPr lang="en-US" sz="2400" dirty="0" smtClean="0">
                <a:solidFill>
                  <a:srgbClr val="00664D"/>
                </a:solidFill>
              </a:rPr>
              <a:t>Descendant selector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8-24 at 3.52.44 PM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0" y="1168400"/>
            <a:ext cx="5549900" cy="3022600"/>
          </a:xfrm>
          <a:prstGeom prst="rect">
            <a:avLst/>
          </a:prstGeom>
        </p:spPr>
      </p:pic>
      <p:pic>
        <p:nvPicPr>
          <p:cNvPr id="6" name="Picture 5" descr="Screen shot 2012-08-24 at 3.53.10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4356100"/>
            <a:ext cx="6083300" cy="21209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5565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Adding Content to CSS Layout Blocks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8-24 at 3.53.2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226" y="685800"/>
            <a:ext cx="6745574" cy="2057400"/>
          </a:xfrm>
          <a:prstGeom prst="rect">
            <a:avLst/>
          </a:prstGeom>
        </p:spPr>
      </p:pic>
      <p:pic>
        <p:nvPicPr>
          <p:cNvPr id="6" name="Picture 5" descr="Screen shot 2012-08-24 at 3.53.3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2743200"/>
            <a:ext cx="5105400" cy="36957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5565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Adding Content to CSS Layout Blocks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Editing Content in CSS Layout Blocks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90600" y="1447800"/>
            <a:ext cx="8001000" cy="5105400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sz="2200" dirty="0" smtClean="0"/>
              <a:t>Click the </a:t>
            </a:r>
            <a:r>
              <a:rPr lang="en-US" sz="2200" b="1" dirty="0" smtClean="0"/>
              <a:t>.sidebar1 </a:t>
            </a:r>
            <a:r>
              <a:rPr lang="en-US" sz="2200" dirty="0" smtClean="0"/>
              <a:t>rule in the HtML5_twocolFixRtHdr.css file in the </a:t>
            </a:r>
            <a:r>
              <a:rPr lang="en-US" sz="2200" dirty="0" err="1" smtClean="0"/>
              <a:t>css</a:t>
            </a:r>
            <a:r>
              <a:rPr lang="en-US" sz="2200" dirty="0" smtClean="0"/>
              <a:t> styles panel, click the </a:t>
            </a:r>
            <a:r>
              <a:rPr lang="en-US" sz="2200" b="1" dirty="0" smtClean="0"/>
              <a:t>Edit Rule button</a:t>
            </a:r>
            <a:r>
              <a:rPr lang="en-US" sz="2200" dirty="0" smtClean="0"/>
              <a:t>, click the </a:t>
            </a:r>
            <a:r>
              <a:rPr lang="en-US" sz="2200" b="1" dirty="0" smtClean="0"/>
              <a:t>Block category</a:t>
            </a:r>
            <a:r>
              <a:rPr lang="en-US" sz="2200" dirty="0" smtClean="0"/>
              <a:t>, click the </a:t>
            </a:r>
            <a:r>
              <a:rPr lang="en-US" sz="2200" b="1" dirty="0" smtClean="0"/>
              <a:t>Text-align list arrow</a:t>
            </a:r>
            <a:r>
              <a:rPr lang="en-US" sz="2200" dirty="0" smtClean="0"/>
              <a:t>, then click </a:t>
            </a:r>
            <a:r>
              <a:rPr lang="en-US" sz="2200" b="1" dirty="0" smtClean="0"/>
              <a:t>center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200" dirty="0"/>
              <a:t>Click the </a:t>
            </a:r>
            <a:r>
              <a:rPr lang="en-US" sz="2200" b="1" dirty="0"/>
              <a:t>Box category</a:t>
            </a:r>
            <a:r>
              <a:rPr lang="en-US" sz="2200" dirty="0"/>
              <a:t>, change the Float from right to </a:t>
            </a:r>
            <a:r>
              <a:rPr lang="en-US" sz="2200" b="1" dirty="0"/>
              <a:t>left</a:t>
            </a:r>
            <a:r>
              <a:rPr lang="en-US" sz="2200" dirty="0"/>
              <a:t>, click the </a:t>
            </a:r>
            <a:r>
              <a:rPr lang="en-US" sz="2200" b="1" dirty="0"/>
              <a:t>Background category</a:t>
            </a:r>
            <a:r>
              <a:rPr lang="en-US" sz="2200" dirty="0"/>
              <a:t>, change the background color to </a:t>
            </a:r>
            <a:r>
              <a:rPr lang="en-US" sz="2200" b="1" dirty="0"/>
              <a:t>#FFF</a:t>
            </a:r>
            <a:r>
              <a:rPr lang="en-US" sz="2200" dirty="0"/>
              <a:t>, then click </a:t>
            </a:r>
            <a:r>
              <a:rPr lang="en-US" sz="2200" b="1" dirty="0"/>
              <a:t>OK</a:t>
            </a:r>
          </a:p>
          <a:p>
            <a:pPr marL="514350" indent="-514350">
              <a:buFont typeface="+mj-lt"/>
              <a:buAutoNum type="arabicPeriod" startAt="3"/>
              <a:defRPr/>
            </a:pPr>
            <a:r>
              <a:rPr lang="en-US" sz="2200" dirty="0"/>
              <a:t>Click the </a:t>
            </a:r>
            <a:r>
              <a:rPr lang="en-US" sz="2200" b="1" dirty="0"/>
              <a:t>header rule </a:t>
            </a:r>
            <a:r>
              <a:rPr lang="en-US" sz="2200" dirty="0"/>
              <a:t>in the HtML5_twocolFixRtHdr.css file in the CSS styles panel to select it, </a:t>
            </a:r>
          </a:p>
          <a:p>
            <a:pPr marL="971550" lvl="1" indent="-514350">
              <a:defRPr/>
            </a:pPr>
            <a:r>
              <a:rPr lang="en-US" sz="2200" dirty="0"/>
              <a:t>Click the </a:t>
            </a:r>
            <a:r>
              <a:rPr lang="en-US" sz="2200" b="1" dirty="0"/>
              <a:t>Edit Rule button</a:t>
            </a:r>
            <a:r>
              <a:rPr lang="en-US" sz="2200" dirty="0"/>
              <a:t>, click the </a:t>
            </a:r>
            <a:r>
              <a:rPr lang="en-US" sz="2200" b="1" dirty="0"/>
              <a:t>Background category</a:t>
            </a:r>
            <a:r>
              <a:rPr lang="en-US" sz="2200" dirty="0"/>
              <a:t>, change the background color to </a:t>
            </a:r>
            <a:r>
              <a:rPr lang="en-US" sz="2200" b="1" dirty="0"/>
              <a:t>#FFF</a:t>
            </a:r>
          </a:p>
          <a:p>
            <a:pPr marL="971550" lvl="1" indent="-514350">
              <a:defRPr/>
            </a:pPr>
            <a:r>
              <a:rPr lang="en-US" sz="2200" dirty="0"/>
              <a:t>Click the </a:t>
            </a:r>
            <a:r>
              <a:rPr lang="en-US" sz="2200" b="1" dirty="0"/>
              <a:t>Box category</a:t>
            </a:r>
            <a:r>
              <a:rPr lang="en-US" sz="2200" dirty="0"/>
              <a:t>, type </a:t>
            </a:r>
            <a:r>
              <a:rPr lang="en-US" sz="2200" b="1" dirty="0"/>
              <a:t>5</a:t>
            </a:r>
            <a:r>
              <a:rPr lang="en-US" sz="2200" dirty="0"/>
              <a:t> in the Top Margin text box, verify that the Same for all check box is checked, as shown in Figure G-11, then click </a:t>
            </a:r>
            <a:r>
              <a:rPr lang="en-US" sz="2200" b="1" dirty="0"/>
              <a:t>OK</a:t>
            </a:r>
          </a:p>
          <a:p>
            <a:pPr marL="514350" indent="-514350">
              <a:buFontTx/>
              <a:buAutoNum type="arabicPeriod"/>
              <a:defRPr/>
            </a:pPr>
            <a:endParaRPr lang="en-US" sz="2200" b="1" dirty="0" smtClean="0"/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  <a:defRPr/>
            </a:pPr>
            <a:r>
              <a:rPr lang="en-US" sz="2200" dirty="0" smtClean="0"/>
              <a:t>Click the </a:t>
            </a:r>
            <a:r>
              <a:rPr lang="en-US" sz="2200" b="1" dirty="0" smtClean="0"/>
              <a:t>footer rule </a:t>
            </a:r>
            <a:r>
              <a:rPr lang="en-US" sz="2200" dirty="0" smtClean="0"/>
              <a:t>in the HtML5_twocolFixRtHdr.css file in the CSS styles panel to select it, click the </a:t>
            </a:r>
            <a:r>
              <a:rPr lang="en-US" sz="2200" b="1" dirty="0" smtClean="0"/>
              <a:t>Edit Rule button</a:t>
            </a:r>
            <a:r>
              <a:rPr lang="en-US" sz="2200" dirty="0" smtClean="0"/>
              <a:t>, click the </a:t>
            </a:r>
            <a:r>
              <a:rPr lang="en-US" sz="2200" b="1" dirty="0" smtClean="0"/>
              <a:t>Background category</a:t>
            </a:r>
            <a:r>
              <a:rPr lang="en-US" sz="2200" dirty="0" smtClean="0"/>
              <a:t>, change the background color to </a:t>
            </a:r>
            <a:r>
              <a:rPr lang="en-US" sz="2200" b="1" dirty="0" smtClean="0"/>
              <a:t>#FFF</a:t>
            </a:r>
            <a:r>
              <a:rPr lang="en-US" sz="2200" dirty="0" smtClean="0"/>
              <a:t>, click the </a:t>
            </a:r>
            <a:r>
              <a:rPr lang="en-US" sz="2200" b="1" dirty="0" smtClean="0"/>
              <a:t>Block category</a:t>
            </a:r>
            <a:r>
              <a:rPr lang="en-US" sz="2200" dirty="0" smtClean="0"/>
              <a:t>, change the text-align to </a:t>
            </a:r>
            <a:r>
              <a:rPr lang="en-US" sz="2200" b="1" dirty="0" smtClean="0"/>
              <a:t>center</a:t>
            </a:r>
            <a:r>
              <a:rPr lang="en-US" sz="2200" dirty="0" smtClean="0"/>
              <a:t>, then click </a:t>
            </a:r>
            <a:r>
              <a:rPr lang="en-US" sz="2200" b="1" dirty="0" smtClean="0"/>
              <a:t>OK</a:t>
            </a:r>
          </a:p>
          <a:p>
            <a:pPr marL="514350" indent="-514350">
              <a:buFont typeface="+mj-lt"/>
              <a:buAutoNum type="arabicPeriod" startAt="4"/>
              <a:defRPr/>
            </a:pPr>
            <a:r>
              <a:rPr lang="en-US" sz="2200" dirty="0"/>
              <a:t>Save your </a:t>
            </a:r>
            <a:r>
              <a:rPr lang="en-US" sz="2200" dirty="0" smtClean="0"/>
              <a:t>work</a:t>
            </a:r>
            <a:endParaRPr lang="en-US" sz="2200" b="1" dirty="0"/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5565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Editing Content in CSS Layout Blocks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8-24 at 3.58.4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657" y="1371600"/>
            <a:ext cx="4350543" cy="2209800"/>
          </a:xfrm>
          <a:prstGeom prst="rect">
            <a:avLst/>
          </a:prstGeom>
        </p:spPr>
      </p:pic>
      <p:pic>
        <p:nvPicPr>
          <p:cNvPr id="6" name="Picture 5" descr="Screen shot 2012-08-24 at 3.59.0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7473" y="3200400"/>
            <a:ext cx="4553527" cy="12954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5565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Editing Content in CSS Layout Blocks</a:t>
            </a:r>
            <a:endParaRPr lang="en-US" sz="3200" dirty="0"/>
          </a:p>
        </p:txBody>
      </p:sp>
      <p:pic>
        <p:nvPicPr>
          <p:cNvPr id="9" name="Picture 8" descr="Screen shot 2012-08-24 at 3.59.30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7100" y="4495800"/>
            <a:ext cx="4406900" cy="2361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Clues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Using Visual Aids to work with dives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Several options for viewing your divs in Design view:</a:t>
            </a:r>
          </a:p>
          <a:p>
            <a:pPr lvl="2">
              <a:defRPr/>
            </a:pPr>
            <a:r>
              <a:rPr lang="en-US" dirty="0" smtClean="0"/>
              <a:t>Show or hide outlines</a:t>
            </a:r>
          </a:p>
          <a:p>
            <a:pPr lvl="2">
              <a:defRPr/>
            </a:pPr>
            <a:r>
              <a:rPr lang="en-US" dirty="0" smtClean="0"/>
              <a:t>Temporarily assign different background colors to individual divs</a:t>
            </a:r>
          </a:p>
          <a:p>
            <a:pPr lvl="2">
              <a:defRPr/>
            </a:pPr>
            <a:r>
              <a:rPr lang="en-US" dirty="0" smtClean="0"/>
              <a:t>View CSS Layout Box Model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To change options, use the View, Visual Aids menu, and then select or deselect the appropriate menu choice</a:t>
            </a:r>
            <a:endParaRPr lang="en-US" dirty="0"/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Editing CSS Layout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8001000" cy="5334000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sz="2200" dirty="0" smtClean="0"/>
              <a:t>Select the </a:t>
            </a:r>
            <a:r>
              <a:rPr lang="en-US" sz="2200" b="1" dirty="0" smtClean="0"/>
              <a:t>body </a:t>
            </a:r>
            <a:r>
              <a:rPr lang="en-US" sz="2200" dirty="0" smtClean="0"/>
              <a:t>rule in the HtML5_twocolFixRtHdr.css file in the CSS styles panel, click to select the existing background color in the Properties pane, type </a:t>
            </a:r>
            <a:r>
              <a:rPr lang="en-US" sz="2200" b="1" dirty="0" smtClean="0"/>
              <a:t>#FFF </a:t>
            </a:r>
            <a:r>
              <a:rPr lang="en-US" sz="2200" dirty="0" smtClean="0"/>
              <a:t>as shown in Figure G-13, then press </a:t>
            </a:r>
            <a:r>
              <a:rPr lang="en-US" sz="2200" b="1" dirty="0" smtClean="0"/>
              <a:t>[Enter] </a:t>
            </a:r>
            <a:r>
              <a:rPr lang="en-US" sz="2200" dirty="0" smtClean="0"/>
              <a:t>(Win) or </a:t>
            </a:r>
            <a:r>
              <a:rPr lang="en-US" sz="2200" b="1" dirty="0" smtClean="0"/>
              <a:t>[return] </a:t>
            </a:r>
            <a:r>
              <a:rPr lang="en-US" sz="2200" dirty="0" smtClean="0"/>
              <a:t>(Mac</a:t>
            </a:r>
            <a:r>
              <a:rPr lang="en-US" sz="2200" dirty="0" smtClean="0"/>
              <a:t>)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200" dirty="0"/>
              <a:t>Click </a:t>
            </a:r>
            <a:r>
              <a:rPr lang="en-US" sz="2200" b="1" dirty="0"/>
              <a:t>.container </a:t>
            </a:r>
            <a:r>
              <a:rPr lang="en-US" sz="2200" dirty="0"/>
              <a:t>in the HtML5_twocolFixRtHdr.css file in the CSS styles panel, click the </a:t>
            </a:r>
            <a:r>
              <a:rPr lang="en-US" sz="2200" b="1" dirty="0"/>
              <a:t>Edit rule button</a:t>
            </a:r>
            <a:r>
              <a:rPr lang="en-US" sz="2200" dirty="0"/>
              <a:t>, then click the </a:t>
            </a:r>
            <a:r>
              <a:rPr lang="en-US" sz="2200" b="1" dirty="0"/>
              <a:t>Border </a:t>
            </a:r>
            <a:r>
              <a:rPr lang="en-US" sz="2200" b="1" dirty="0" smtClean="0"/>
              <a:t>category</a:t>
            </a:r>
          </a:p>
          <a:p>
            <a:pPr marL="514350" indent="-514350">
              <a:buFont typeface="+mj-lt"/>
              <a:buAutoNum type="arabicPeriod" startAt="3"/>
              <a:defRPr/>
            </a:pPr>
            <a:r>
              <a:rPr lang="en-US" sz="2200" dirty="0"/>
              <a:t>Click the </a:t>
            </a:r>
            <a:r>
              <a:rPr lang="en-US" sz="2200" b="1" dirty="0"/>
              <a:t>Top list arrow </a:t>
            </a:r>
            <a:r>
              <a:rPr lang="en-US" sz="2200" dirty="0"/>
              <a:t>in the style column, click </a:t>
            </a:r>
            <a:r>
              <a:rPr lang="en-US" sz="2200" b="1" dirty="0"/>
              <a:t>solid</a:t>
            </a:r>
            <a:r>
              <a:rPr lang="en-US" sz="2200" dirty="0"/>
              <a:t>, click the </a:t>
            </a:r>
            <a:r>
              <a:rPr lang="en-US" sz="2200" b="1" dirty="0"/>
              <a:t>Top list arrow </a:t>
            </a:r>
            <a:r>
              <a:rPr lang="en-US" sz="2200" dirty="0"/>
              <a:t>in the first text box in the Width column, click </a:t>
            </a:r>
            <a:r>
              <a:rPr lang="en-US" sz="2200" b="1" dirty="0"/>
              <a:t>thin</a:t>
            </a:r>
            <a:r>
              <a:rPr lang="en-US" sz="2200" dirty="0"/>
              <a:t>, </a:t>
            </a:r>
          </a:p>
          <a:p>
            <a:pPr marL="971550" lvl="1" indent="-514350">
              <a:defRPr/>
            </a:pPr>
            <a:r>
              <a:rPr lang="en-US" sz="2200" dirty="0"/>
              <a:t>Click in the </a:t>
            </a:r>
            <a:r>
              <a:rPr lang="en-US" sz="2200" b="1" dirty="0"/>
              <a:t>First color text box </a:t>
            </a:r>
            <a:r>
              <a:rPr lang="en-US" sz="2200" dirty="0"/>
              <a:t>in the color column, type </a:t>
            </a:r>
            <a:r>
              <a:rPr lang="en-US" sz="2200" b="1" dirty="0"/>
              <a:t>#033</a:t>
            </a:r>
            <a:r>
              <a:rPr lang="en-US" sz="2200" dirty="0"/>
              <a:t>, verify that the Same for all check box is selected in each of the three columns</a:t>
            </a:r>
          </a:p>
          <a:p>
            <a:pPr marL="971550" lvl="1" indent="-514350">
              <a:defRPr/>
            </a:pPr>
            <a:r>
              <a:rPr lang="en-US" sz="2200" dirty="0" smtClean="0"/>
              <a:t>Compare your screen to Figure G-14, then click </a:t>
            </a:r>
            <a:r>
              <a:rPr lang="en-US" sz="2200" b="1" dirty="0" smtClean="0"/>
              <a:t>OK</a:t>
            </a:r>
          </a:p>
          <a:p>
            <a:pPr marL="514350" indent="-514350">
              <a:buFontTx/>
              <a:buAutoNum type="arabicPeriod"/>
              <a:defRPr/>
            </a:pPr>
            <a:endParaRPr lang="en-US" sz="2200" b="1" dirty="0"/>
          </a:p>
          <a:p>
            <a:pPr marL="514350" indent="-514350">
              <a:buFontTx/>
              <a:buAutoNum type="arabicPeriod"/>
              <a:defRPr/>
            </a:pPr>
            <a:endParaRPr lang="en-US" sz="2200" dirty="0" smtClean="0"/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Editing CSS Layout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 startAt="7"/>
              <a:defRPr/>
            </a:pPr>
            <a:endParaRPr lang="en-US" sz="2200" dirty="0" smtClean="0"/>
          </a:p>
          <a:p>
            <a:pPr>
              <a:buFont typeface="+mj-lt"/>
              <a:buAutoNum type="arabicPeriod" startAt="4"/>
              <a:defRPr/>
            </a:pPr>
            <a:r>
              <a:rPr lang="en-US" sz="2200" dirty="0" smtClean="0"/>
              <a:t>Type </a:t>
            </a:r>
            <a:r>
              <a:rPr lang="en-US" sz="2200" b="1" dirty="0" smtClean="0"/>
              <a:t>The Striped Umbrella Beach Resort and Spa, Ft. Eugene, Florida </a:t>
            </a:r>
            <a:r>
              <a:rPr lang="en-US" sz="2200" dirty="0" smtClean="0"/>
              <a:t>in the title text box on the Document </a:t>
            </a:r>
            <a:r>
              <a:rPr lang="en-US" sz="2200" dirty="0" smtClean="0"/>
              <a:t>toolbar</a:t>
            </a:r>
          </a:p>
          <a:p>
            <a:pPr>
              <a:buFont typeface="+mj-lt"/>
              <a:buAutoNum type="arabicPeriod" startAt="4"/>
              <a:defRPr/>
            </a:pPr>
            <a:r>
              <a:rPr lang="en-US" sz="2200" dirty="0" smtClean="0"/>
              <a:t>Click </a:t>
            </a:r>
            <a:r>
              <a:rPr lang="en-US" sz="2200" dirty="0" smtClean="0"/>
              <a:t>to place the insertion point in front of the word “Reservations” in the sidebar, then enter a line </a:t>
            </a:r>
            <a:r>
              <a:rPr lang="en-US" sz="2200" dirty="0" smtClean="0"/>
              <a:t>break</a:t>
            </a:r>
          </a:p>
          <a:p>
            <a:pPr>
              <a:buFont typeface="+mj-lt"/>
              <a:buAutoNum type="arabicPeriod" startAt="4"/>
              <a:defRPr/>
            </a:pPr>
            <a:r>
              <a:rPr lang="en-US" sz="2400" dirty="0" smtClean="0"/>
              <a:t>Save </a:t>
            </a:r>
            <a:r>
              <a:rPr lang="en-US" sz="2400" dirty="0"/>
              <a:t>your work, preview the page in the browser, compare your screen to Figure G-15, then close the browser</a:t>
            </a:r>
          </a:p>
          <a:p>
            <a:pPr marL="0" indent="0">
              <a:buNone/>
              <a:defRPr/>
            </a:pPr>
            <a:endParaRPr lang="en-US" sz="2200" dirty="0" smtClean="0"/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Unit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4267200" cy="4495800"/>
          </a:xfrm>
        </p:spPr>
        <p:txBody>
          <a:bodyPr/>
          <a:lstStyle/>
          <a:p>
            <a:pPr>
              <a:defRPr/>
            </a:pPr>
            <a:r>
              <a:rPr lang="en-US" sz="2200" dirty="0" smtClean="0"/>
              <a:t>Understand CSS layouts</a:t>
            </a:r>
          </a:p>
          <a:p>
            <a:pPr>
              <a:defRPr/>
            </a:pPr>
            <a:r>
              <a:rPr lang="en-US" sz="2200" dirty="0" smtClean="0"/>
              <a:t>Create a page using CSS layouts</a:t>
            </a:r>
          </a:p>
          <a:p>
            <a:pPr>
              <a:defRPr/>
            </a:pPr>
            <a:r>
              <a:rPr lang="en-US" sz="2200" dirty="0" smtClean="0"/>
              <a:t>Add content to CSS layout blocks</a:t>
            </a:r>
          </a:p>
          <a:p>
            <a:pPr>
              <a:defRPr/>
            </a:pPr>
            <a:r>
              <a:rPr lang="en-US" sz="2200" dirty="0" smtClean="0"/>
              <a:t>Edit content in CSS layout blocks</a:t>
            </a:r>
          </a:p>
          <a:p>
            <a:pPr>
              <a:defRPr/>
            </a:pPr>
            <a:r>
              <a:rPr lang="en-US" sz="2200" dirty="0" smtClean="0"/>
              <a:t>Edit CSS layout properties</a:t>
            </a:r>
          </a:p>
          <a:p>
            <a:pPr>
              <a:defRPr/>
            </a:pPr>
            <a:r>
              <a:rPr lang="en-US" sz="2200" dirty="0" smtClean="0"/>
              <a:t>Understand table modes</a:t>
            </a:r>
            <a:endParaRPr lang="en-US" sz="2200" dirty="0"/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05400" y="1600200"/>
            <a:ext cx="3962400" cy="490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•"/>
              <a:defRPr sz="2800">
                <a:solidFill>
                  <a:srgbClr val="000099"/>
                </a:solidFill>
                <a:effectLst/>
                <a:latin typeface="+mn-lt"/>
                <a:ea typeface="+mn-ea"/>
                <a:cs typeface="+mn-cs"/>
              </a:defRPr>
            </a:lvl1pPr>
            <a:lvl2pPr marL="91440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charset="0"/>
              <a:buChar char="–"/>
              <a:defRPr sz="2400">
                <a:solidFill>
                  <a:srgbClr val="000099"/>
                </a:solidFill>
                <a:effectLst/>
                <a:latin typeface="+mn-lt"/>
                <a:cs typeface="+mn-cs"/>
              </a:defRPr>
            </a:lvl2pPr>
            <a:lvl3pPr marL="1423988" indent="-279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•"/>
              <a:defRPr sz="2400">
                <a:solidFill>
                  <a:srgbClr val="000099"/>
                </a:solidFill>
                <a:effectLst/>
                <a:latin typeface="+mn-lt"/>
                <a:cs typeface="+mn-cs"/>
              </a:defRPr>
            </a:lvl3pPr>
            <a:lvl4pPr marL="1828800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charset="0"/>
              <a:buChar char="–"/>
              <a:defRPr sz="2000">
                <a:solidFill>
                  <a:srgbClr val="000099"/>
                </a:solidFill>
                <a:effectLst/>
                <a:latin typeface="+mn-lt"/>
                <a:cs typeface="+mn-cs"/>
              </a:defRPr>
            </a:lvl4pPr>
            <a:lvl5pPr marL="2233613" indent="-212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•"/>
              <a:defRPr sz="2000">
                <a:solidFill>
                  <a:srgbClr val="000099"/>
                </a:solidFill>
                <a:effectLst/>
                <a:latin typeface="+mn-lt"/>
                <a:cs typeface="+mn-cs"/>
              </a:defRPr>
            </a:lvl5pPr>
            <a:lvl6pPr marL="2690813" indent="-212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•"/>
              <a:defRPr sz="2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3148013" indent="-212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•"/>
              <a:defRPr sz="2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605213" indent="-212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•"/>
              <a:defRPr sz="2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4062413" indent="-212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•"/>
              <a:defRPr sz="2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sz="2200" dirty="0" smtClean="0"/>
              <a:t>Insert a table and set table properties</a:t>
            </a:r>
          </a:p>
          <a:p>
            <a:pPr>
              <a:defRPr/>
            </a:pPr>
            <a:r>
              <a:rPr lang="en-US" sz="2200" dirty="0" smtClean="0"/>
              <a:t>Merge and split table cells</a:t>
            </a:r>
          </a:p>
          <a:p>
            <a:pPr>
              <a:defRPr/>
            </a:pPr>
            <a:r>
              <a:rPr lang="en-US" sz="2200" dirty="0" smtClean="0"/>
              <a:t>Insert and align images in table cells</a:t>
            </a:r>
          </a:p>
          <a:p>
            <a:pPr>
              <a:defRPr/>
            </a:pPr>
            <a:r>
              <a:rPr lang="en-US" sz="2200" dirty="0" smtClean="0"/>
              <a:t>Add text</a:t>
            </a:r>
          </a:p>
          <a:p>
            <a:pPr>
              <a:defRPr/>
            </a:pPr>
            <a:r>
              <a:rPr lang="en-US" sz="2200" dirty="0" smtClean="0"/>
              <a:t>Format and modify cell content</a:t>
            </a:r>
          </a:p>
          <a:p>
            <a:pPr>
              <a:defRPr/>
            </a:pPr>
            <a:r>
              <a:rPr lang="en-US" sz="2200" dirty="0" smtClean="0"/>
              <a:t>Format cells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" name="Picture 4" descr="Screen shot 2012-08-24 at 4.04.3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704897"/>
            <a:ext cx="4520281" cy="2286000"/>
          </a:xfrm>
          <a:prstGeom prst="rect">
            <a:avLst/>
          </a:prstGeom>
        </p:spPr>
      </p:pic>
      <p:pic>
        <p:nvPicPr>
          <p:cNvPr id="7" name="Picture 6" descr="Screen shot 2012-08-24 at 4.05.12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400" y="4194288"/>
            <a:ext cx="4292600" cy="2663712"/>
          </a:xfrm>
          <a:prstGeom prst="rect">
            <a:avLst/>
          </a:prstGeom>
        </p:spPr>
      </p:pic>
      <p:pic>
        <p:nvPicPr>
          <p:cNvPr id="6" name="Picture 5" descr="Screen shot 2012-08-24 at 4.04.52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119" y="3022796"/>
            <a:ext cx="5663281" cy="134284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55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Editing CSS Layout Properties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Design Matters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</a:rPr>
              <a:t>Using the Adobe CSS Advisor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664D"/>
                </a:solidFill>
              </a:rPr>
              <a:t>Browser Compatibility Check (BCC) feature</a:t>
            </a:r>
          </a:p>
          <a:p>
            <a:pPr lvl="2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</a:rPr>
              <a:t>Used to check for CSS features that may render differently in multiple browsers</a:t>
            </a:r>
          </a:p>
          <a:p>
            <a:pPr lvl="2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</a:rPr>
              <a:t>Flags and rates code on three levels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664D"/>
                </a:solidFill>
              </a:rPr>
              <a:t>CSS Advisor on Adobe Web site offers solutions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rgbClr val="00664D"/>
                </a:solidFill>
              </a:rPr>
              <a:t>Adobe BrowserLab another useful tool</a:t>
            </a:r>
            <a:endParaRPr lang="en-US" dirty="0">
              <a:solidFill>
                <a:srgbClr val="00664D"/>
              </a:solidFill>
            </a:endParaRPr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Understanding Table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defRPr/>
            </a:pPr>
            <a:r>
              <a:rPr lang="en-US" sz="2400" dirty="0" smtClean="0"/>
              <a:t>Inserting a table in Standard </a:t>
            </a:r>
            <a:r>
              <a:rPr lang="en-US" sz="2400" dirty="0"/>
              <a:t>mode</a:t>
            </a:r>
          </a:p>
          <a:p>
            <a:pPr marL="971550" lvl="1" indent="-514350">
              <a:defRPr/>
            </a:pPr>
            <a:r>
              <a:rPr lang="en-US" dirty="0"/>
              <a:t>Width</a:t>
            </a:r>
          </a:p>
          <a:p>
            <a:pPr marL="971550" lvl="1" indent="-514350">
              <a:defRPr/>
            </a:pPr>
            <a:r>
              <a:rPr lang="en-US" dirty="0"/>
              <a:t>Border</a:t>
            </a:r>
          </a:p>
          <a:p>
            <a:pPr marL="971550" lvl="1" indent="-514350">
              <a:defRPr/>
            </a:pPr>
            <a:r>
              <a:rPr lang="en-US" dirty="0"/>
              <a:t>Cell padding</a:t>
            </a:r>
          </a:p>
          <a:p>
            <a:pPr marL="971550" lvl="1" indent="-514350">
              <a:defRPr/>
            </a:pPr>
            <a:r>
              <a:rPr lang="en-US" dirty="0"/>
              <a:t>Cell walls</a:t>
            </a:r>
          </a:p>
          <a:p>
            <a:pPr marL="971550" lvl="1" indent="-514350">
              <a:defRPr/>
            </a:pPr>
            <a:r>
              <a:rPr lang="en-US" dirty="0"/>
              <a:t>Cell </a:t>
            </a:r>
            <a:r>
              <a:rPr lang="en-US" dirty="0" smtClean="0"/>
              <a:t>spacing</a:t>
            </a:r>
            <a:endParaRPr lang="en-US" dirty="0" smtClean="0"/>
          </a:p>
          <a:p>
            <a:pPr marL="514350" indent="-514350">
              <a:defRPr/>
            </a:pPr>
            <a:r>
              <a:rPr lang="en-US" sz="2400" dirty="0"/>
              <a:t>Viewing a table in Expanded Tables mode</a:t>
            </a:r>
          </a:p>
          <a:p>
            <a:pPr marL="971550" lvl="1" indent="-514350">
              <a:defRPr/>
            </a:pPr>
            <a:r>
              <a:rPr lang="en-US" dirty="0"/>
              <a:t>Lets you view a table with expanded table borders and temporary cell padding and cell </a:t>
            </a:r>
            <a:r>
              <a:rPr lang="en-US" dirty="0" smtClean="0"/>
              <a:t>spacing</a:t>
            </a:r>
            <a:endParaRPr lang="en-US" dirty="0"/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Clues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Using HTML table tags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Table tags</a:t>
            </a:r>
          </a:p>
          <a:p>
            <a:pPr lvl="2">
              <a:buFont typeface="Arial" pitchFamily="34" charset="0"/>
              <a:buChar char="–"/>
              <a:defRPr/>
            </a:pPr>
            <a:r>
              <a:rPr lang="en-US" dirty="0" smtClean="0"/>
              <a:t>&lt;table&gt; &lt;/table&gt;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Table row tags</a:t>
            </a:r>
          </a:p>
          <a:p>
            <a:pPr lvl="2">
              <a:buFont typeface="Arial" pitchFamily="34" charset="0"/>
              <a:buChar char="–"/>
              <a:defRPr/>
            </a:pPr>
            <a:r>
              <a:rPr lang="en-US" dirty="0" smtClean="0"/>
              <a:t>&lt;</a:t>
            </a:r>
            <a:r>
              <a:rPr lang="en-US" dirty="0" err="1" smtClean="0"/>
              <a:t>tr</a:t>
            </a:r>
            <a:r>
              <a:rPr lang="en-US" dirty="0" smtClean="0"/>
              <a:t>&gt; &lt;/</a:t>
            </a:r>
            <a:r>
              <a:rPr lang="en-US" dirty="0" err="1" smtClean="0"/>
              <a:t>tr</a:t>
            </a:r>
            <a:r>
              <a:rPr lang="en-US" dirty="0" smtClean="0"/>
              <a:t>&gt;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Table data cell tags</a:t>
            </a:r>
          </a:p>
          <a:p>
            <a:pPr lvl="2">
              <a:buFont typeface="Arial" pitchFamily="34" charset="0"/>
              <a:buChar char="–"/>
              <a:defRPr/>
            </a:pPr>
            <a:r>
              <a:rPr lang="en-US" dirty="0" smtClean="0"/>
              <a:t>&lt;td&gt; &lt;/td&gt;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err="1" smtClean="0"/>
              <a:t>Nonbreaking</a:t>
            </a:r>
            <a:r>
              <a:rPr lang="en-US" dirty="0" smtClean="0"/>
              <a:t> space code </a:t>
            </a:r>
            <a:r>
              <a:rPr lang="en-US" dirty="0" smtClean="0">
                <a:latin typeface="Courier"/>
                <a:cs typeface="Courier"/>
              </a:rPr>
              <a:t>&amp;</a:t>
            </a:r>
            <a:r>
              <a:rPr lang="en-US" dirty="0" err="1" smtClean="0">
                <a:latin typeface="Courier"/>
                <a:cs typeface="Courier"/>
              </a:rPr>
              <a:t>nbsp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smtClean="0"/>
              <a:t>is placed in each table cell at the time it’s created</a:t>
            </a:r>
          </a:p>
          <a:p>
            <a:pPr lvl="1">
              <a:buFont typeface="Arial" pitchFamily="34" charset="0"/>
              <a:buChar char="–"/>
              <a:defRPr/>
            </a:pPr>
            <a:endParaRPr lang="en-US" dirty="0"/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Understanding Table Modes</a:t>
            </a:r>
            <a:endParaRPr lang="en-US" dirty="0"/>
          </a:p>
        </p:txBody>
      </p:sp>
      <p:pic>
        <p:nvPicPr>
          <p:cNvPr id="5" name="Content Placeholder 4" descr="Screen shot 2012-08-24 at 4.10.43 PM.png"/>
          <p:cNvPicPr>
            <a:picLocks noGrp="1" noChangeAspect="1"/>
          </p:cNvPicPr>
          <p:nvPr>
            <p:ph idx="1"/>
          </p:nvPr>
        </p:nvPicPr>
        <p:blipFill>
          <a:blip r:embed="rId3"/>
          <a:srcRect t="-10410" b="-10410"/>
          <a:stretch>
            <a:fillRect/>
          </a:stretch>
        </p:blipFill>
        <p:spPr>
          <a:xfrm>
            <a:off x="990600" y="1295400"/>
            <a:ext cx="5638800" cy="3168469"/>
          </a:xfrm>
        </p:spPr>
      </p:pic>
      <p:sp>
        <p:nvSpPr>
          <p:cNvPr id="3686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6" name="Content Placeholder 6" descr="Screen shot 2012-08-24 at 4.10.58 PM.png"/>
          <p:cNvPicPr>
            <a:picLocks noChangeAspect="1"/>
          </p:cNvPicPr>
          <p:nvPr/>
        </p:nvPicPr>
        <p:blipFill>
          <a:blip r:embed="rId4"/>
          <a:srcRect t="-25399" b="-25399"/>
          <a:stretch>
            <a:fillRect/>
          </a:stretch>
        </p:blipFill>
        <p:spPr bwMode="auto">
          <a:xfrm>
            <a:off x="3448373" y="3643423"/>
            <a:ext cx="569562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Design Matters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</a:rPr>
              <a:t>Placing the most important information first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</a:rPr>
              <a:t>Put it at the top of the page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</a:rPr>
              <a:t>Use guides to make sure important content is “above the fold”</a:t>
            </a:r>
            <a:endParaRPr lang="en-US" dirty="0">
              <a:solidFill>
                <a:srgbClr val="00664D"/>
              </a:solidFill>
            </a:endParaRPr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Inserting a Table and Setting Table Properties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8001000" cy="5257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200" dirty="0" smtClean="0"/>
              <a:t>With the insertion point to the right of the cafe photo, enter a paragraph break, then click </a:t>
            </a:r>
            <a:r>
              <a:rPr lang="en-US" sz="2200" b="1" dirty="0" smtClean="0"/>
              <a:t>Table </a:t>
            </a:r>
            <a:r>
              <a:rPr lang="en-US" sz="2200" dirty="0" smtClean="0"/>
              <a:t>in the common category of the Insert </a:t>
            </a:r>
            <a:r>
              <a:rPr lang="en-US" sz="2200" dirty="0" smtClean="0"/>
              <a:t>panel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200" dirty="0"/>
              <a:t>Type </a:t>
            </a:r>
            <a:r>
              <a:rPr lang="en-US" sz="2200" b="1" dirty="0"/>
              <a:t>5</a:t>
            </a:r>
            <a:r>
              <a:rPr lang="en-US" sz="2200" dirty="0"/>
              <a:t> in the Rows text box, </a:t>
            </a:r>
            <a:r>
              <a:rPr lang="en-US" sz="2200" b="1" dirty="0"/>
              <a:t>3 </a:t>
            </a:r>
            <a:r>
              <a:rPr lang="en-US" sz="2200" dirty="0"/>
              <a:t>in the Columns text box, click </a:t>
            </a:r>
            <a:r>
              <a:rPr lang="en-US" sz="2200" b="1" dirty="0"/>
              <a:t>Top </a:t>
            </a:r>
            <a:r>
              <a:rPr lang="en-US" sz="2200" dirty="0"/>
              <a:t>in the Header section if necessary, type </a:t>
            </a:r>
            <a:r>
              <a:rPr lang="en-US" sz="2200" b="1" dirty="0"/>
              <a:t>The Sand Crab Cafe Hours </a:t>
            </a:r>
            <a:r>
              <a:rPr lang="en-US" sz="2200" dirty="0"/>
              <a:t>in the Caption text box, compare your screen to Figure G-18, then click </a:t>
            </a:r>
            <a:r>
              <a:rPr lang="en-US" sz="2200" b="1" dirty="0" smtClean="0"/>
              <a:t>OK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200" dirty="0"/>
              <a:t>Click the </a:t>
            </a:r>
            <a:r>
              <a:rPr lang="en-US" sz="2200" b="1" dirty="0"/>
              <a:t>New CSS Rule button </a:t>
            </a:r>
            <a:r>
              <a:rPr lang="en-US" sz="2200" dirty="0"/>
              <a:t>in the CSS Styles panel, choose </a:t>
            </a:r>
            <a:r>
              <a:rPr lang="en-US" sz="2200" b="1" dirty="0"/>
              <a:t>Tag (redefines an HTML element) </a:t>
            </a:r>
            <a:r>
              <a:rPr lang="en-US" sz="2200" dirty="0"/>
              <a:t>in the Selector Type text box, type </a:t>
            </a:r>
            <a:r>
              <a:rPr lang="en-US" sz="2200" b="1" dirty="0"/>
              <a:t>table </a:t>
            </a:r>
            <a:r>
              <a:rPr lang="en-US" sz="2200" dirty="0"/>
              <a:t>in the Selector Name text box, choose su_styles.css in the Rule Definition list box, then click </a:t>
            </a:r>
            <a:r>
              <a:rPr lang="en-US" sz="2200" b="1" dirty="0" smtClean="0"/>
              <a:t>OK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200" dirty="0"/>
              <a:t>Click the </a:t>
            </a:r>
            <a:r>
              <a:rPr lang="en-US" sz="2200" b="1" dirty="0"/>
              <a:t>Box category</a:t>
            </a:r>
            <a:r>
              <a:rPr lang="en-US" sz="2200" dirty="0"/>
              <a:t>, type </a:t>
            </a:r>
            <a:r>
              <a:rPr lang="en-US" sz="2200" b="1" dirty="0"/>
              <a:t>600 </a:t>
            </a:r>
            <a:r>
              <a:rPr lang="en-US" sz="2200" dirty="0"/>
              <a:t>in the Width text box, verify that </a:t>
            </a:r>
            <a:r>
              <a:rPr lang="en-US" sz="2200" dirty="0" err="1"/>
              <a:t>px</a:t>
            </a:r>
            <a:r>
              <a:rPr lang="en-US" sz="2200" dirty="0"/>
              <a:t> is the unit of measure, change the </a:t>
            </a:r>
            <a:r>
              <a:rPr lang="en-US" sz="2200" b="1" dirty="0"/>
              <a:t>Float </a:t>
            </a:r>
            <a:r>
              <a:rPr lang="en-US" sz="2200" dirty="0"/>
              <a:t>to left, then click </a:t>
            </a:r>
            <a:r>
              <a:rPr lang="en-US" sz="2200" b="1" dirty="0"/>
              <a:t>OK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200" b="1" dirty="0"/>
          </a:p>
          <a:p>
            <a:pPr marL="514350" indent="-514350">
              <a:buFont typeface="+mj-lt"/>
              <a:buAutoNum type="arabicPeriod"/>
              <a:defRPr/>
            </a:pPr>
            <a:endParaRPr lang="en-US" sz="2400" b="1" dirty="0"/>
          </a:p>
          <a:p>
            <a:pPr marL="514350" indent="-514350">
              <a:buFont typeface="+mj-lt"/>
              <a:buAutoNum type="arabicPeriod"/>
              <a:defRPr/>
            </a:pPr>
            <a:endParaRPr lang="en-US" sz="2200" dirty="0" smtClean="0"/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Clues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Selecting a table</a:t>
            </a:r>
          </a:p>
          <a:p>
            <a:pPr lvl="1">
              <a:defRPr/>
            </a:pPr>
            <a:r>
              <a:rPr lang="en-US" dirty="0" smtClean="0"/>
              <a:t>Click insertion point in the table</a:t>
            </a:r>
          </a:p>
          <a:p>
            <a:pPr lvl="1">
              <a:defRPr/>
            </a:pPr>
            <a:r>
              <a:rPr lang="en-US" dirty="0" smtClean="0"/>
              <a:t>Click Modify on </a:t>
            </a:r>
            <a:r>
              <a:rPr lang="en-US" dirty="0" err="1" smtClean="0"/>
              <a:t>teh</a:t>
            </a:r>
            <a:r>
              <a:rPr lang="en-US" dirty="0" smtClean="0"/>
              <a:t> Menu bar, point to Table, then click Select Table</a:t>
            </a:r>
          </a:p>
          <a:p>
            <a:pPr lvl="1">
              <a:defRPr/>
            </a:pPr>
            <a:r>
              <a:rPr lang="en-US" dirty="0" smtClean="0"/>
              <a:t>By moving the pointer slowly to the top or bottom edge of the table, then clicking the table border when the pointer changes</a:t>
            </a:r>
          </a:p>
          <a:p>
            <a:pPr lvl="1">
              <a:defRPr/>
            </a:pPr>
            <a:r>
              <a:rPr lang="en-US" dirty="0" smtClean="0"/>
              <a:t>If the insertion point is in the table, click &lt;table&gt; on the tag selector</a:t>
            </a:r>
          </a:p>
          <a:p>
            <a:pPr lvl="1">
              <a:buFont typeface="Arial" pitchFamily="34" charset="0"/>
              <a:buChar char="–"/>
              <a:defRPr/>
            </a:pPr>
            <a:endParaRPr lang="en-US" dirty="0"/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Inserting a Table and Setting Table Properties</a:t>
            </a:r>
            <a:endParaRPr lang="en-US" sz="2800" dirty="0"/>
          </a:p>
        </p:txBody>
      </p:sp>
      <p:pic>
        <p:nvPicPr>
          <p:cNvPr id="5" name="Content Placeholder 4" descr="Screen shot 2012-08-24 at 4.17.30 PM.png"/>
          <p:cNvPicPr>
            <a:picLocks noGrp="1" noChangeAspect="1"/>
          </p:cNvPicPr>
          <p:nvPr>
            <p:ph idx="1"/>
          </p:nvPr>
        </p:nvPicPr>
        <p:blipFill>
          <a:blip r:embed="rId3"/>
          <a:srcRect t="-393" b="-393"/>
          <a:stretch>
            <a:fillRect/>
          </a:stretch>
        </p:blipFill>
        <p:spPr>
          <a:xfrm>
            <a:off x="2590800" y="1450703"/>
            <a:ext cx="4876800" cy="2740297"/>
          </a:xfrm>
        </p:spPr>
      </p:pic>
      <p:sp>
        <p:nvSpPr>
          <p:cNvPr id="3789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43868"/>
            <a:ext cx="6781800" cy="223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Design Matters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</a:rPr>
              <a:t>Formatting Tables with HTML5 and CSS3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</a:rPr>
              <a:t>Many of the HTML codes used to format tables in HTML4 are now considered to be deprecated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</a:rPr>
              <a:t>Use CSS to format tables by creating a rules to modify table properties and table content</a:t>
            </a:r>
            <a:endParaRPr lang="en-US" dirty="0">
              <a:solidFill>
                <a:srgbClr val="00664D"/>
              </a:solidFill>
            </a:endParaRPr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2-08-24 at 3.36.26 PM.png"/>
          <p:cNvPicPr>
            <a:picLocks noChangeAspect="1"/>
          </p:cNvPicPr>
          <p:nvPr/>
        </p:nvPicPr>
        <p:blipFill>
          <a:blip r:embed="rId3"/>
          <a:srcRect l="-3524" r="-3524"/>
          <a:stretch>
            <a:fillRect/>
          </a:stretch>
        </p:blipFill>
        <p:spPr bwMode="auto">
          <a:xfrm>
            <a:off x="990601" y="3962400"/>
            <a:ext cx="461074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Screen shot 2012-08-24 at 3.36.5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331" y="2406549"/>
            <a:ext cx="4239771" cy="2089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Understanding CSS Layouts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8001000" cy="2209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Using Cascading Style Sheets vs. tables for page layout</a:t>
            </a:r>
          </a:p>
          <a:p>
            <a:pPr eaLnBrk="1" hangingPunct="1">
              <a:defRPr/>
            </a:pPr>
            <a:r>
              <a:rPr lang="en-US" sz="2400" dirty="0" smtClean="0"/>
              <a:t>Using Dreamweaver CSS page layouts</a:t>
            </a:r>
          </a:p>
          <a:p>
            <a:pPr eaLnBrk="1" hangingPunct="1">
              <a:defRPr/>
            </a:pPr>
            <a:r>
              <a:rPr lang="en-US" sz="2400" dirty="0" smtClean="0"/>
              <a:t>Using AP </a:t>
            </a:r>
            <a:r>
              <a:rPr lang="en-US" sz="2400" dirty="0" err="1" smtClean="0"/>
              <a:t>divs</a:t>
            </a: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Using HTML and CSS</a:t>
            </a: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477000"/>
            <a:ext cx="5867400" cy="381000"/>
          </a:xfrm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Merging and Splitting Table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sz="2400" dirty="0" smtClean="0"/>
              <a:t>Click to place the insertion point in the first cell in the top row, then drag the pointer to the right to select all three cells in the top row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400" dirty="0" smtClean="0"/>
              <a:t>Click the </a:t>
            </a:r>
            <a:r>
              <a:rPr lang="en-US" sz="2400" b="1" dirty="0" smtClean="0"/>
              <a:t>Merges selected cells using spans button </a:t>
            </a:r>
            <a:r>
              <a:rPr lang="en-US" sz="2400" dirty="0" smtClean="0"/>
              <a:t>in the Property </a:t>
            </a:r>
            <a:r>
              <a:rPr lang="en-US" sz="2400" dirty="0" smtClean="0"/>
              <a:t>inspector</a:t>
            </a:r>
          </a:p>
          <a:p>
            <a:pPr marL="514350" indent="-514350">
              <a:buFont typeface="+mj-lt"/>
              <a:buAutoNum type="arabicPeriod" startAt="3"/>
              <a:defRPr/>
            </a:pPr>
            <a:r>
              <a:rPr lang="en-US" sz="2400" dirty="0"/>
              <a:t>Place the insertion point in the first cell in the fifth row, then click the </a:t>
            </a:r>
            <a:r>
              <a:rPr lang="en-US" sz="2400" b="1" dirty="0"/>
              <a:t>Splits cell into rows or columns button </a:t>
            </a:r>
            <a:r>
              <a:rPr lang="en-US" sz="2400" dirty="0"/>
              <a:t>in the Property inspector</a:t>
            </a:r>
          </a:p>
          <a:p>
            <a:pPr marL="0" indent="0">
              <a:buNone/>
              <a:defRPr/>
            </a:pPr>
            <a:endParaRPr lang="en-US" sz="2200" dirty="0" smtClean="0"/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Merging and Splitting Table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4"/>
              <a:defRPr/>
            </a:pPr>
            <a:r>
              <a:rPr lang="en-US" sz="2400" dirty="0"/>
              <a:t>Click the </a:t>
            </a:r>
            <a:r>
              <a:rPr lang="en-US" sz="2400" b="1" dirty="0"/>
              <a:t>Split cell into: Rows option button </a:t>
            </a:r>
            <a:r>
              <a:rPr lang="en-US" sz="2400" dirty="0"/>
              <a:t>to select it if necessary, type </a:t>
            </a:r>
            <a:r>
              <a:rPr lang="en-US" sz="2400" b="1" dirty="0"/>
              <a:t>2</a:t>
            </a:r>
            <a:r>
              <a:rPr lang="en-US" sz="2400" dirty="0"/>
              <a:t> in the Number of rows text box if necessary, as shown in Figure G-21, then click </a:t>
            </a:r>
            <a:r>
              <a:rPr lang="en-US" sz="2400" b="1" dirty="0"/>
              <a:t>OK</a:t>
            </a:r>
          </a:p>
          <a:p>
            <a:pPr marL="514350" indent="-514350">
              <a:buFont typeface="+mj-lt"/>
              <a:buAutoNum type="arabicPeriod" startAt="5"/>
              <a:defRPr/>
            </a:pPr>
            <a:r>
              <a:rPr lang="en-US" sz="2400" dirty="0" smtClean="0"/>
              <a:t>Click </a:t>
            </a:r>
            <a:r>
              <a:rPr lang="en-US" sz="2400" dirty="0" smtClean="0"/>
              <a:t>the </a:t>
            </a:r>
            <a:r>
              <a:rPr lang="en-US" sz="2400" b="1" dirty="0" smtClean="0"/>
              <a:t>Show Code view button </a:t>
            </a:r>
            <a:r>
              <a:rPr lang="en-US" sz="2400" dirty="0" smtClean="0"/>
              <a:t>on the Document toolbar</a:t>
            </a:r>
          </a:p>
          <a:p>
            <a:pPr marL="514350" indent="-514350">
              <a:buFont typeface="+mj-lt"/>
              <a:buAutoNum type="arabicPeriod" startAt="5"/>
              <a:defRPr/>
            </a:pPr>
            <a:r>
              <a:rPr lang="en-US" sz="2400" dirty="0" smtClean="0"/>
              <a:t>Click the </a:t>
            </a:r>
            <a:r>
              <a:rPr lang="en-US" sz="2400" b="1" dirty="0" smtClean="0"/>
              <a:t>Show Design view button </a:t>
            </a:r>
            <a:r>
              <a:rPr lang="en-US" sz="2400" dirty="0" smtClean="0"/>
              <a:t>on the Document toolbar, select and merge the first cells in rows 2, 3, 4, and 5 in the left column, deselect the cell, compare your screen to Figure G-23, then save your work</a:t>
            </a:r>
            <a:endParaRPr lang="en-US" sz="2400" b="1" dirty="0" smtClean="0"/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Clues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Using nested tables</a:t>
            </a:r>
          </a:p>
          <a:p>
            <a:pPr lvl="1">
              <a:defRPr/>
            </a:pPr>
            <a:r>
              <a:rPr lang="en-US" dirty="0" smtClean="0"/>
              <a:t>Use when you want parts of your table data to contain both visible and invisible borders</a:t>
            </a:r>
          </a:p>
          <a:p>
            <a:pPr lvl="1">
              <a:defRPr/>
            </a:pPr>
            <a:r>
              <a:rPr lang="en-US" dirty="0" smtClean="0"/>
              <a:t>A nested table is separate from the original table so it can be formatted separately</a:t>
            </a:r>
          </a:p>
          <a:p>
            <a:pPr lvl="1">
              <a:defRPr/>
            </a:pPr>
            <a:r>
              <a:rPr lang="en-US" dirty="0" smtClean="0"/>
              <a:t>More nested tables means more complicated coding</a:t>
            </a:r>
            <a:endParaRPr lang="en-US" dirty="0"/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Merging and Splitting Table Cells</a:t>
            </a:r>
            <a:endParaRPr lang="en-US" dirty="0"/>
          </a:p>
        </p:txBody>
      </p:sp>
      <p:sp>
        <p:nvSpPr>
          <p:cNvPr id="5018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90950"/>
            <a:ext cx="78105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1196788"/>
            <a:ext cx="6100762" cy="24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Merging and Splitting Table Cells</a:t>
            </a:r>
            <a:endParaRPr lang="en-US" dirty="0"/>
          </a:p>
        </p:txBody>
      </p:sp>
      <p:sp>
        <p:nvSpPr>
          <p:cNvPr id="5018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6" name="Content Placeholder 5" descr="Screen shot 2012-08-27 at 7.43.33 AM.png"/>
          <p:cNvPicPr>
            <a:picLocks noGrp="1" noChangeAspect="1"/>
          </p:cNvPicPr>
          <p:nvPr>
            <p:ph idx="1"/>
          </p:nvPr>
        </p:nvPicPr>
        <p:blipFill>
          <a:blip r:embed="rId3"/>
          <a:srcRect t="-28613" b="-2861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Inserting and Aligning Images in Table Cells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8001000" cy="5105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200" dirty="0" smtClean="0"/>
              <a:t>Click to place the insertion point in the first cell in the second row of </a:t>
            </a:r>
            <a:r>
              <a:rPr lang="en-US" sz="2200" dirty="0"/>
              <a:t>the table</a:t>
            </a:r>
          </a:p>
          <a:p>
            <a:pPr marL="971550" lvl="1" indent="-514350">
              <a:defRPr/>
            </a:pPr>
            <a:r>
              <a:rPr lang="en-US" sz="2200" dirty="0"/>
              <a:t>Change to the common category on the insert panel</a:t>
            </a:r>
          </a:p>
          <a:p>
            <a:pPr marL="971550" lvl="1" indent="-514350">
              <a:defRPr/>
            </a:pPr>
            <a:r>
              <a:rPr lang="en-US" sz="2200" dirty="0"/>
              <a:t>Click the images button list arrow, click image, navigate to the drive and folder where you store your Unit G Data Files</a:t>
            </a:r>
          </a:p>
          <a:p>
            <a:pPr marL="971550" lvl="1" indent="-514350">
              <a:defRPr/>
            </a:pPr>
            <a:r>
              <a:rPr lang="en-US" sz="2200" dirty="0"/>
              <a:t>Then double-click </a:t>
            </a:r>
            <a:r>
              <a:rPr lang="en-US" sz="2200" b="1" dirty="0"/>
              <a:t>chocolate_cake.jpg</a:t>
            </a:r>
            <a:r>
              <a:rPr lang="en-US" sz="2200" dirty="0"/>
              <a:t> from the assets </a:t>
            </a:r>
            <a:r>
              <a:rPr lang="en-US" sz="2200" dirty="0" smtClean="0"/>
              <a:t>folder</a:t>
            </a:r>
            <a:endParaRPr lang="en-US" sz="2200" dirty="0" smtClean="0"/>
          </a:p>
          <a:p>
            <a:pPr marL="514350" indent="-514350">
              <a:buFont typeface="+mj-lt"/>
              <a:buAutoNum type="arabicPeriod" startAt="2"/>
              <a:defRPr/>
            </a:pPr>
            <a:r>
              <a:rPr lang="en-US" sz="2200" dirty="0" smtClean="0"/>
              <a:t>Type </a:t>
            </a:r>
            <a:r>
              <a:rPr lang="en-US" sz="2200" b="1" dirty="0"/>
              <a:t>Chocolate Grand Marnier Cake </a:t>
            </a:r>
            <a:r>
              <a:rPr lang="en-US" sz="2200" dirty="0"/>
              <a:t>in the alternate text box, click </a:t>
            </a:r>
            <a:r>
              <a:rPr lang="en-US" sz="2200" b="1" dirty="0"/>
              <a:t>OK</a:t>
            </a:r>
            <a:r>
              <a:rPr lang="en-US" sz="2200" dirty="0"/>
              <a:t>, then refresh the Files panel</a:t>
            </a:r>
          </a:p>
          <a:p>
            <a:pPr marL="514350" indent="-514350">
              <a:buFont typeface="+mj-lt"/>
              <a:buAutoNum type="arabicPeriod" startAt="2"/>
              <a:defRPr/>
            </a:pPr>
            <a:r>
              <a:rPr lang="en-US" sz="2200" dirty="0"/>
              <a:t>Click to the right of the </a:t>
            </a:r>
            <a:r>
              <a:rPr lang="en-US" sz="2200" b="1" dirty="0" err="1"/>
              <a:t>chocolate_cake</a:t>
            </a:r>
            <a:r>
              <a:rPr lang="en-US" sz="2200" b="1" dirty="0"/>
              <a:t> image </a:t>
            </a:r>
            <a:r>
              <a:rPr lang="en-US" sz="2200" dirty="0"/>
              <a:t>in the same cell to place the insertion </a:t>
            </a:r>
            <a:r>
              <a:rPr lang="en-US" sz="2200" dirty="0" smtClean="0"/>
              <a:t>point</a:t>
            </a:r>
          </a:p>
          <a:p>
            <a:pPr marL="514350" indent="-514350">
              <a:buFont typeface="+mj-lt"/>
              <a:buAutoNum type="arabicPeriod" startAt="2"/>
              <a:defRPr/>
            </a:pPr>
            <a:r>
              <a:rPr lang="en-US" sz="2200" dirty="0"/>
              <a:t>Switch to code view, then place the insertion point right after the code “&lt;td </a:t>
            </a:r>
            <a:r>
              <a:rPr lang="en-US" sz="2200" dirty="0" err="1"/>
              <a:t>rowspan</a:t>
            </a:r>
            <a:r>
              <a:rPr lang="en-US" sz="2200" dirty="0"/>
              <a:t>=”4</a:t>
            </a:r>
            <a:r>
              <a:rPr lang="en-US" sz="2200" dirty="0" smtClean="0"/>
              <a:t>”</a:t>
            </a:r>
            <a:endParaRPr lang="en-US" sz="2200" dirty="0"/>
          </a:p>
        </p:txBody>
      </p:sp>
      <p:sp>
        <p:nvSpPr>
          <p:cNvPr id="512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Inserting and Aligning Images in Table Cells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8001000" cy="1828800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  <a:defRPr/>
            </a:pPr>
            <a:r>
              <a:rPr lang="en-US" sz="2200" dirty="0" smtClean="0"/>
              <a:t>Press </a:t>
            </a:r>
            <a:r>
              <a:rPr lang="en-US" sz="2200" dirty="0"/>
              <a:t>the </a:t>
            </a:r>
            <a:r>
              <a:rPr lang="en-US" sz="2200" b="1" dirty="0"/>
              <a:t>Spacebar </a:t>
            </a:r>
            <a:r>
              <a:rPr lang="en-US" sz="2200" dirty="0"/>
              <a:t>to enter a space, then type </a:t>
            </a:r>
            <a:r>
              <a:rPr lang="en-US" sz="2200" b="1" dirty="0"/>
              <a:t>style=”</a:t>
            </a:r>
            <a:r>
              <a:rPr lang="en-US" sz="2200" b="1" dirty="0" err="1"/>
              <a:t>text-align:center</a:t>
            </a:r>
            <a:r>
              <a:rPr lang="en-US" sz="2200" b="1" dirty="0"/>
              <a:t>” </a:t>
            </a:r>
            <a:r>
              <a:rPr lang="en-US" sz="2200" dirty="0"/>
              <a:t>as shown in Figure G-24</a:t>
            </a:r>
          </a:p>
          <a:p>
            <a:pPr marL="514350" indent="-514350">
              <a:buFont typeface="+mj-lt"/>
              <a:buAutoNum type="arabicPeriod" startAt="5"/>
              <a:defRPr/>
            </a:pPr>
            <a:r>
              <a:rPr lang="en-US" sz="2200" dirty="0"/>
              <a:t>Return to Design view, then save your work</a:t>
            </a:r>
          </a:p>
          <a:p>
            <a:pPr marL="514350" indent="-514350">
              <a:buFont typeface="+mj-lt"/>
              <a:buAutoNum type="arabicPeriod" startAt="5"/>
              <a:defRPr/>
            </a:pPr>
            <a:r>
              <a:rPr lang="en-US" sz="2200" dirty="0"/>
              <a:t>Preview the page in your browser, view the table with the aligned image then close the browser</a:t>
            </a:r>
            <a:endParaRPr lang="en-US" sz="2200" b="1" dirty="0"/>
          </a:p>
          <a:p>
            <a:pPr marL="0" indent="0">
              <a:buNone/>
              <a:defRPr/>
            </a:pPr>
            <a:endParaRPr lang="en-US" sz="2200" b="1" dirty="0" smtClean="0"/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6" name="Picture 5" descr="Screen shot 2012-08-27 at 7.47.51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438" y="4068822"/>
            <a:ext cx="3899562" cy="2789178"/>
          </a:xfrm>
          <a:prstGeom prst="rect">
            <a:avLst/>
          </a:prstGeom>
        </p:spPr>
      </p:pic>
      <p:pic>
        <p:nvPicPr>
          <p:cNvPr id="5" name="Picture 4" descr="Screen shot 2012-08-27 at 7.47.31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128558"/>
            <a:ext cx="4653684" cy="2129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Design Matters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</a:rPr>
              <a:t>Recognizing and addressing printing issues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</a:rPr>
              <a:t>Page background colors do not print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</a:rPr>
              <a:t>Page might be too wide to print in portrait orientation</a:t>
            </a:r>
          </a:p>
          <a:p>
            <a:pPr lvl="1"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rgbClr val="00664D"/>
                </a:solidFill>
              </a:rPr>
              <a:t>Table borders, horizontal rules, and CSS </a:t>
            </a:r>
            <a:r>
              <a:rPr lang="en-US" dirty="0" err="1" smtClean="0">
                <a:solidFill>
                  <a:srgbClr val="00664D"/>
                </a:solidFill>
              </a:rPr>
              <a:t>divs</a:t>
            </a:r>
            <a:r>
              <a:rPr lang="en-US" dirty="0" smtClean="0">
                <a:solidFill>
                  <a:srgbClr val="00664D"/>
                </a:solidFill>
              </a:rPr>
              <a:t> may not print exactly how they look in a browser</a:t>
            </a:r>
            <a:endParaRPr lang="en-US" dirty="0">
              <a:solidFill>
                <a:srgbClr val="00664D"/>
              </a:solidFill>
            </a:endParaRPr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Adding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200" dirty="0" smtClean="0"/>
              <a:t>Click in the first cell in the last row, type </a:t>
            </a:r>
            <a:r>
              <a:rPr lang="en-US" sz="2200" b="1" dirty="0" smtClean="0"/>
              <a:t>Chocolate</a:t>
            </a:r>
            <a:r>
              <a:rPr lang="en-US" sz="2200" dirty="0" smtClean="0"/>
              <a:t>, press </a:t>
            </a:r>
            <a:r>
              <a:rPr lang="en-US" sz="2200" b="1" dirty="0" smtClean="0"/>
              <a:t>[Shift] [Enter] </a:t>
            </a:r>
            <a:r>
              <a:rPr lang="en-US" sz="2200" dirty="0" smtClean="0"/>
              <a:t>(Win) or </a:t>
            </a:r>
            <a:r>
              <a:rPr lang="en-US" sz="2200" b="1" dirty="0" smtClean="0"/>
              <a:t>[shift] [return] </a:t>
            </a:r>
            <a:r>
              <a:rPr lang="en-US" sz="2200" dirty="0" smtClean="0"/>
              <a:t>(Mac) to add a line break, type </a:t>
            </a:r>
            <a:r>
              <a:rPr lang="en-US" sz="2200" b="1" dirty="0" smtClean="0"/>
              <a:t>Grand Marnier</a:t>
            </a:r>
            <a:r>
              <a:rPr lang="en-US" sz="2200" dirty="0" smtClean="0"/>
              <a:t>, add another line break, then type </a:t>
            </a:r>
            <a:r>
              <a:rPr lang="en-US" sz="2200" b="1" dirty="0" smtClean="0"/>
              <a:t>Cake</a:t>
            </a:r>
          </a:p>
          <a:p>
            <a:pPr marL="514350" indent="-514350">
              <a:buFont typeface="+mj-lt"/>
              <a:buAutoNum type="arabicPeriod" startAt="2"/>
              <a:defRPr/>
            </a:pPr>
            <a:r>
              <a:rPr lang="en-US" sz="2200" dirty="0"/>
              <a:t>Click in the top row of the table, then type </a:t>
            </a:r>
            <a:r>
              <a:rPr lang="en-US" sz="2200" b="1" dirty="0"/>
              <a:t>Our individual dining areas are listed below:</a:t>
            </a:r>
          </a:p>
          <a:p>
            <a:pPr marL="514350" indent="-514350">
              <a:buFont typeface="+mj-lt"/>
              <a:buAutoNum type="arabicPeriod" startAt="2"/>
              <a:defRPr/>
            </a:pPr>
            <a:r>
              <a:rPr lang="en-US" sz="2200" dirty="0"/>
              <a:t>Enter the names for each dining area and its hours in rows 1 through 3, as shown in Figure </a:t>
            </a:r>
            <a:r>
              <a:rPr lang="en-US" sz="2200" dirty="0" smtClean="0"/>
              <a:t>G-26</a:t>
            </a:r>
            <a:endParaRPr lang="en-US" sz="2200" b="1" dirty="0"/>
          </a:p>
          <a:p>
            <a:pPr marL="514350" indent="-514350">
              <a:buFont typeface="+mj-lt"/>
              <a:buAutoNum type="arabicPeriod" startAt="2"/>
              <a:defRPr/>
            </a:pPr>
            <a:r>
              <a:rPr lang="en-US" sz="2200" dirty="0" smtClean="0"/>
              <a:t>Merge </a:t>
            </a:r>
            <a:r>
              <a:rPr lang="en-US" sz="2200" dirty="0"/>
              <a:t>the second and third cells in the last row, then type the room service information from Figure G-26 with a line break after 12:00 a.m.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200" b="1" dirty="0" smtClean="0"/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Adding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8001000" cy="2209800"/>
          </a:xfrm>
        </p:spPr>
        <p:txBody>
          <a:bodyPr/>
          <a:lstStyle/>
          <a:p>
            <a:pPr>
              <a:buFont typeface="+mj-lt"/>
              <a:buAutoNum type="arabicPeriod" startAt="5"/>
              <a:defRPr/>
            </a:pPr>
            <a:r>
              <a:rPr lang="en-US" sz="2200" dirty="0" smtClean="0"/>
              <a:t>Click </a:t>
            </a:r>
            <a:r>
              <a:rPr lang="en-US" sz="2200" dirty="0" smtClean="0"/>
              <a:t>the &lt;table&gt;tag on the tag </a:t>
            </a:r>
            <a:r>
              <a:rPr lang="en-US" sz="2200" dirty="0" smtClean="0"/>
              <a:t>selector</a:t>
            </a:r>
          </a:p>
          <a:p>
            <a:pPr>
              <a:buFont typeface="+mj-lt"/>
              <a:buAutoNum type="arabicPeriod" startAt="5"/>
              <a:defRPr/>
            </a:pPr>
            <a:r>
              <a:rPr lang="en-US" sz="2200" dirty="0" smtClean="0"/>
              <a:t>Click </a:t>
            </a:r>
            <a:r>
              <a:rPr lang="en-US" sz="2200" dirty="0"/>
              <a:t>the table rule in the CSS Styles panel, click the </a:t>
            </a:r>
            <a:r>
              <a:rPr lang="en-US" sz="2200" b="1" dirty="0"/>
              <a:t>Edit rule button</a:t>
            </a:r>
            <a:r>
              <a:rPr lang="en-US" sz="2200" dirty="0"/>
              <a:t>, click the </a:t>
            </a:r>
            <a:r>
              <a:rPr lang="en-US" sz="2200" b="1" dirty="0"/>
              <a:t>Box category</a:t>
            </a:r>
            <a:r>
              <a:rPr lang="en-US" sz="2200" dirty="0"/>
              <a:t>, change the box width to </a:t>
            </a:r>
            <a:r>
              <a:rPr lang="en-US" sz="2200" b="1" dirty="0"/>
              <a:t>635 </a:t>
            </a:r>
            <a:r>
              <a:rPr lang="en-US" sz="2200" b="1" dirty="0" err="1"/>
              <a:t>px</a:t>
            </a:r>
            <a:r>
              <a:rPr lang="en-US" sz="2200" dirty="0"/>
              <a:t>, click </a:t>
            </a:r>
            <a:r>
              <a:rPr lang="en-US" sz="2200" b="1" dirty="0"/>
              <a:t>OK</a:t>
            </a:r>
            <a:r>
              <a:rPr lang="en-US" sz="2200" dirty="0"/>
              <a:t>, then compare your screen to Figure </a:t>
            </a:r>
            <a:r>
              <a:rPr lang="en-US" sz="2200" dirty="0" smtClean="0"/>
              <a:t>G-27</a:t>
            </a:r>
          </a:p>
          <a:p>
            <a:pPr>
              <a:buFont typeface="+mj-lt"/>
              <a:buAutoNum type="arabicPeriod" startAt="5"/>
              <a:defRPr/>
            </a:pPr>
            <a:r>
              <a:rPr lang="en-US" sz="2200" dirty="0" smtClean="0"/>
              <a:t>Save </a:t>
            </a:r>
            <a:r>
              <a:rPr lang="en-US" sz="2200" dirty="0"/>
              <a:t>your </a:t>
            </a:r>
            <a:r>
              <a:rPr lang="en-US" sz="2200" dirty="0" smtClean="0"/>
              <a:t>work</a:t>
            </a:r>
            <a:endParaRPr lang="en-US" sz="2200" b="1" dirty="0"/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37200"/>
            <a:ext cx="7620000" cy="26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Clues to Use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Using Dreamweaver sample pages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600" dirty="0" smtClean="0"/>
              <a:t>Use Welcome Screen or New Document dialog box to create several different types of pages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600" dirty="0" smtClean="0"/>
              <a:t>Use CSS Style Sheet and Mobile Starters options as starting points to develop pages for mobile devices and style sheets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600" b="1" dirty="0" smtClean="0"/>
              <a:t>Fluid Grid Layout</a:t>
            </a:r>
            <a:r>
              <a:rPr lang="en-US" sz="2600" dirty="0" smtClean="0"/>
              <a:t> is used for designing adaptive websites based on a single fluid grid</a:t>
            </a:r>
            <a:endParaRPr lang="en-US" sz="2600" b="1" dirty="0"/>
          </a:p>
        </p:txBody>
      </p:sp>
      <p:sp>
        <p:nvSpPr>
          <p:cNvPr id="922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Formatting and Modifying Cell Content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200" dirty="0" smtClean="0"/>
              <a:t>Expand the CSS Styles panel group if necessary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200" dirty="0" smtClean="0"/>
              <a:t>Click the </a:t>
            </a:r>
            <a:r>
              <a:rPr lang="en-US" sz="2200" b="1" dirty="0" smtClean="0"/>
              <a:t>table rule </a:t>
            </a:r>
            <a:r>
              <a:rPr lang="en-US" sz="2200" dirty="0" smtClean="0"/>
              <a:t>in the CSS Styles panel, </a:t>
            </a:r>
            <a:endParaRPr lang="en-US" sz="2200" dirty="0"/>
          </a:p>
          <a:p>
            <a:pPr marL="971550" lvl="1" indent="-514350">
              <a:defRPr/>
            </a:pPr>
            <a:r>
              <a:rPr lang="en-US" sz="2200" dirty="0"/>
              <a:t>Click the </a:t>
            </a:r>
            <a:r>
              <a:rPr lang="en-US" sz="2200" b="1" dirty="0"/>
              <a:t>Edit Rule button</a:t>
            </a:r>
            <a:r>
              <a:rPr lang="en-US" sz="2200" dirty="0"/>
              <a:t>, click the </a:t>
            </a:r>
            <a:r>
              <a:rPr lang="en-US" sz="2200" b="1" dirty="0"/>
              <a:t>Type category</a:t>
            </a:r>
            <a:r>
              <a:rPr lang="en-US" sz="2200" dirty="0"/>
              <a:t>, click the </a:t>
            </a:r>
            <a:r>
              <a:rPr lang="en-US" sz="2200" b="1" dirty="0"/>
              <a:t>Font-family list arrow</a:t>
            </a:r>
            <a:r>
              <a:rPr lang="en-US" sz="2200" dirty="0"/>
              <a:t>, click </a:t>
            </a:r>
            <a:r>
              <a:rPr lang="en-US" sz="2200" b="1" dirty="0"/>
              <a:t>Arial, Helvetica, sans-serif</a:t>
            </a:r>
            <a:r>
              <a:rPr lang="en-US" sz="2200" dirty="0"/>
              <a:t>, click the </a:t>
            </a:r>
            <a:r>
              <a:rPr lang="en-US" sz="2200" b="1" dirty="0"/>
              <a:t>Font-size list arrow</a:t>
            </a:r>
            <a:r>
              <a:rPr lang="en-US" sz="2200" dirty="0"/>
              <a:t>, click </a:t>
            </a:r>
            <a:r>
              <a:rPr lang="en-US" sz="2200" b="1" dirty="0"/>
              <a:t>medium</a:t>
            </a:r>
            <a:r>
              <a:rPr lang="en-US" sz="2200" dirty="0"/>
              <a:t>, then click </a:t>
            </a:r>
            <a:r>
              <a:rPr lang="en-US" sz="2200" b="1" dirty="0" smtClean="0"/>
              <a:t>OK</a:t>
            </a:r>
            <a:endParaRPr lang="en-US" sz="2200" dirty="0" smtClean="0"/>
          </a:p>
          <a:p>
            <a:pPr marL="514350" indent="-514350">
              <a:buFont typeface="+mj-lt"/>
              <a:buAutoNum type="arabicPeriod" startAt="3"/>
              <a:defRPr/>
            </a:pPr>
            <a:r>
              <a:rPr lang="en-US" sz="2200" dirty="0"/>
              <a:t>Click the </a:t>
            </a:r>
            <a:r>
              <a:rPr lang="en-US" sz="2200" b="1" dirty="0"/>
              <a:t>New CSS Rule button</a:t>
            </a:r>
            <a:r>
              <a:rPr lang="en-US" sz="2200" dirty="0"/>
              <a:t>, then create a new class selector type rule called </a:t>
            </a:r>
            <a:r>
              <a:rPr lang="en-US" sz="2200" b="1" dirty="0" err="1"/>
              <a:t>featured_item</a:t>
            </a:r>
            <a:r>
              <a:rPr lang="en-US" sz="2200" dirty="0"/>
              <a:t> in the su_styles.css style sheet file</a:t>
            </a:r>
          </a:p>
          <a:p>
            <a:pPr marL="514350" indent="-514350">
              <a:buFont typeface="+mj-lt"/>
              <a:buAutoNum type="arabicPeriod" startAt="3"/>
              <a:defRPr/>
            </a:pPr>
            <a:r>
              <a:rPr lang="en-US" sz="2200" dirty="0"/>
              <a:t>In the type category, set the Font-size to </a:t>
            </a:r>
            <a:r>
              <a:rPr lang="en-US" sz="2200" b="1" dirty="0"/>
              <a:t>14</a:t>
            </a:r>
            <a:r>
              <a:rPr lang="en-US" sz="2200" dirty="0"/>
              <a:t>, the Font-weight to </a:t>
            </a:r>
            <a:r>
              <a:rPr lang="en-US" sz="2200" b="1" dirty="0"/>
              <a:t>bold</a:t>
            </a:r>
            <a:r>
              <a:rPr lang="en-US" sz="2200" dirty="0"/>
              <a:t>, the Font-style to italic, the color to </a:t>
            </a:r>
            <a:r>
              <a:rPr lang="en-US" sz="2200" b="1" dirty="0"/>
              <a:t>#003</a:t>
            </a:r>
            <a:r>
              <a:rPr lang="en-US" sz="2200" dirty="0"/>
              <a:t>, as shown in Figure G-29, then click </a:t>
            </a:r>
            <a:r>
              <a:rPr lang="en-US" sz="2200" b="1" dirty="0" smtClean="0"/>
              <a:t>OK</a:t>
            </a:r>
            <a:endParaRPr lang="en-US" sz="2200" b="1" dirty="0"/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Formatting and Modifying Cell Content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  <a:defRPr/>
            </a:pPr>
            <a:r>
              <a:rPr lang="en-US" sz="2200" dirty="0" smtClean="0"/>
              <a:t>Select the </a:t>
            </a:r>
            <a:r>
              <a:rPr lang="en-US" sz="2200" b="1" dirty="0" smtClean="0"/>
              <a:t>Chocolate Grand Marnier Cake </a:t>
            </a:r>
            <a:r>
              <a:rPr lang="en-US" sz="2200" dirty="0" smtClean="0"/>
              <a:t>text under the chocolate cake image, click the </a:t>
            </a:r>
            <a:r>
              <a:rPr lang="en-US" sz="2200" b="1" dirty="0" smtClean="0"/>
              <a:t>CSS button</a:t>
            </a:r>
            <a:r>
              <a:rPr lang="en-US" sz="2200" dirty="0" smtClean="0"/>
              <a:t> in the Property inspector, then apply the </a:t>
            </a:r>
            <a:r>
              <a:rPr lang="en-US" sz="2200" b="1" dirty="0" err="1" smtClean="0"/>
              <a:t>featured_item</a:t>
            </a:r>
            <a:r>
              <a:rPr lang="en-US" sz="2200" dirty="0" smtClean="0"/>
              <a:t> rule to the text</a:t>
            </a:r>
          </a:p>
          <a:p>
            <a:pPr marL="514350" indent="-514350">
              <a:buFont typeface="+mj-lt"/>
              <a:buAutoNum type="arabicPeriod" startAt="5"/>
              <a:defRPr/>
            </a:pPr>
            <a:r>
              <a:rPr lang="en-US" sz="2200" dirty="0" smtClean="0"/>
              <a:t>Click after the word Cake in the bottom-left cell, then press </a:t>
            </a:r>
            <a:r>
              <a:rPr lang="en-US" sz="2200" b="1" dirty="0" smtClean="0"/>
              <a:t>[Tab</a:t>
            </a:r>
            <a:r>
              <a:rPr lang="en-US" sz="2200" b="1" dirty="0" smtClean="0"/>
              <a:t>]</a:t>
            </a:r>
          </a:p>
          <a:p>
            <a:pPr marL="514350" indent="-514350">
              <a:buFont typeface="+mj-lt"/>
              <a:buAutoNum type="arabicPeriod" startAt="7"/>
              <a:defRPr/>
            </a:pPr>
            <a:r>
              <a:rPr lang="en-US" sz="2200" dirty="0"/>
              <a:t>Merge the cells in the new row, click in the merged cells, click </a:t>
            </a:r>
            <a:r>
              <a:rPr lang="en-US" sz="2200" b="1" dirty="0"/>
              <a:t>Insert </a:t>
            </a:r>
            <a:r>
              <a:rPr lang="en-US" sz="2200" dirty="0"/>
              <a:t>on the Menu bar, point to </a:t>
            </a:r>
            <a:r>
              <a:rPr lang="en-US" sz="2200" b="1" dirty="0"/>
              <a:t>HTML</a:t>
            </a:r>
            <a:r>
              <a:rPr lang="en-US" sz="2200" dirty="0"/>
              <a:t>, then click </a:t>
            </a:r>
            <a:r>
              <a:rPr lang="en-US" sz="2200" b="1" dirty="0"/>
              <a:t>Horizontal Rule</a:t>
            </a:r>
          </a:p>
          <a:p>
            <a:pPr marL="514350" indent="-514350">
              <a:buFont typeface="+mj-lt"/>
              <a:buAutoNum type="arabicPeriod" startAt="7"/>
              <a:defRPr/>
            </a:pPr>
            <a:r>
              <a:rPr lang="en-US" sz="2200" dirty="0"/>
              <a:t>Save your work, preview the cafe page in your browser, compare your screen to Figure G-30, then close your browser</a:t>
            </a:r>
            <a:endParaRPr lang="en-US" sz="2200" b="1" dirty="0"/>
          </a:p>
          <a:p>
            <a:pPr marL="0" indent="0">
              <a:buNone/>
              <a:defRPr/>
            </a:pPr>
            <a:endParaRPr lang="en-US" sz="2200" b="1" dirty="0" smtClean="0"/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Formatting and Modifying Cell Content</a:t>
            </a:r>
            <a:endParaRPr lang="en-US" sz="3200" dirty="0"/>
          </a:p>
        </p:txBody>
      </p:sp>
      <p:pic>
        <p:nvPicPr>
          <p:cNvPr id="5" name="Content Placeholder 4" descr="Screen shot 2012-08-27 at 7.57.55 AM.png"/>
          <p:cNvPicPr>
            <a:picLocks noGrp="1" noChangeAspect="1"/>
          </p:cNvPicPr>
          <p:nvPr>
            <p:ph idx="1"/>
          </p:nvPr>
        </p:nvPicPr>
        <p:blipFill>
          <a:blip r:embed="rId3"/>
          <a:srcRect t="-21363" b="-21363"/>
          <a:stretch>
            <a:fillRect/>
          </a:stretch>
        </p:blipFill>
        <p:spPr>
          <a:xfrm>
            <a:off x="990600" y="762000"/>
            <a:ext cx="8001000" cy="4495800"/>
          </a:xfrm>
        </p:spPr>
      </p:pic>
      <p:sp>
        <p:nvSpPr>
          <p:cNvPr id="5222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Formatting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8001000" cy="5105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000" dirty="0" smtClean="0"/>
              <a:t>Click to place the insertion point in the cell with the chocolate cake caption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000" dirty="0" smtClean="0"/>
              <a:t>Click the </a:t>
            </a:r>
            <a:r>
              <a:rPr lang="en-US" sz="2000" b="1" dirty="0" smtClean="0"/>
              <a:t>.</a:t>
            </a:r>
            <a:r>
              <a:rPr lang="en-US" sz="2000" b="1" dirty="0" err="1" smtClean="0"/>
              <a:t>featured_item</a:t>
            </a:r>
            <a:r>
              <a:rPr lang="en-US" sz="2000" b="1" dirty="0" smtClean="0"/>
              <a:t> </a:t>
            </a:r>
            <a:r>
              <a:rPr lang="en-US" sz="2000" dirty="0" smtClean="0"/>
              <a:t>rule in the </a:t>
            </a:r>
            <a:r>
              <a:rPr lang="en-US" sz="2000" dirty="0" err="1" smtClean="0"/>
              <a:t>css</a:t>
            </a:r>
            <a:r>
              <a:rPr lang="en-US" sz="2000" dirty="0" smtClean="0"/>
              <a:t> styles panel, then click the </a:t>
            </a:r>
            <a:r>
              <a:rPr lang="en-US" sz="2000" b="1" dirty="0" smtClean="0"/>
              <a:t>Edit Rule button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000" dirty="0" smtClean="0"/>
              <a:t>Click the </a:t>
            </a:r>
            <a:r>
              <a:rPr lang="en-US" sz="2000" b="1" dirty="0" smtClean="0"/>
              <a:t>Block Category</a:t>
            </a:r>
            <a:r>
              <a:rPr lang="en-US" sz="2000" dirty="0" smtClean="0"/>
              <a:t>, click the </a:t>
            </a:r>
            <a:r>
              <a:rPr lang="en-US" sz="2000" b="1" dirty="0" smtClean="0"/>
              <a:t>Text-align list arrow</a:t>
            </a:r>
            <a:r>
              <a:rPr lang="en-US" sz="2000" dirty="0" smtClean="0"/>
              <a:t>, click </a:t>
            </a:r>
            <a:r>
              <a:rPr lang="en-US" sz="2000" b="1" dirty="0" smtClean="0"/>
              <a:t>center</a:t>
            </a:r>
            <a:r>
              <a:rPr lang="en-US" sz="2000" dirty="0" smtClean="0"/>
              <a:t>, then click </a:t>
            </a:r>
            <a:r>
              <a:rPr lang="en-US" sz="2000" b="1" dirty="0" smtClean="0"/>
              <a:t>OK</a:t>
            </a:r>
          </a:p>
          <a:p>
            <a:pPr marL="514350" indent="-514350">
              <a:buFont typeface="+mj-lt"/>
              <a:buAutoNum type="arabicPeriod" startAt="4"/>
              <a:defRPr/>
            </a:pPr>
            <a:r>
              <a:rPr lang="en-US" sz="2000" dirty="0" smtClean="0"/>
              <a:t>Place the insertion point in the cell with the room service information, then switch to Code view</a:t>
            </a:r>
          </a:p>
          <a:p>
            <a:pPr marL="514350" indent="-514350">
              <a:buFont typeface="+mj-lt"/>
              <a:buAutoNum type="arabicPeriod" startAt="4"/>
              <a:defRPr/>
            </a:pPr>
            <a:r>
              <a:rPr lang="en-US" sz="2000" dirty="0" smtClean="0"/>
              <a:t>Place the insertion point at the end of the opening td tag, type </a:t>
            </a:r>
            <a:r>
              <a:rPr lang="en-US" sz="2000" b="1" dirty="0" smtClean="0">
                <a:latin typeface="Courier"/>
                <a:cs typeface="Courier"/>
              </a:rPr>
              <a:t>style=”text-align: center”</a:t>
            </a:r>
            <a:r>
              <a:rPr lang="en-US" sz="2000" dirty="0" smtClean="0"/>
              <a:t>, as shown in Figure G-32</a:t>
            </a:r>
          </a:p>
          <a:p>
            <a:pPr marL="514350" indent="-514350">
              <a:buFont typeface="+mj-lt"/>
              <a:buAutoNum type="arabicPeriod" startAt="6"/>
              <a:defRPr/>
            </a:pPr>
            <a:r>
              <a:rPr lang="en-US" sz="2000" dirty="0" smtClean="0"/>
              <a:t>Save all files, switch to Design View, click the </a:t>
            </a:r>
            <a:r>
              <a:rPr lang="en-US" sz="2000" b="1" dirty="0" smtClean="0"/>
              <a:t>Switch Design View to Live View button </a:t>
            </a:r>
            <a:r>
              <a:rPr lang="en-US" sz="2000" dirty="0" smtClean="0"/>
              <a:t>, then compare your screen to Figure G-33</a:t>
            </a:r>
          </a:p>
          <a:p>
            <a:pPr marL="514350" indent="-514350">
              <a:buFont typeface="+mj-lt"/>
              <a:buAutoNum type="arabicPeriod" startAt="6"/>
              <a:defRPr/>
            </a:pPr>
            <a:r>
              <a:rPr lang="en-US" sz="2000" dirty="0" smtClean="0"/>
              <a:t>Return to Design view, close all open pages, then exit Dreamweaver</a:t>
            </a:r>
            <a:endParaRPr lang="en-US" sz="2000" b="1" dirty="0" smtClean="0"/>
          </a:p>
          <a:p>
            <a:pPr marL="514350" indent="-514350">
              <a:buFont typeface="+mj-lt"/>
              <a:buAutoNum type="arabicPeriod" startAt="4"/>
              <a:defRPr/>
            </a:pPr>
            <a:endParaRPr lang="en-US" sz="2400" b="1" dirty="0"/>
          </a:p>
          <a:p>
            <a:pPr marL="514350" indent="-514350">
              <a:buFont typeface="+mj-lt"/>
              <a:buAutoNum type="arabicPeriod"/>
              <a:defRPr/>
            </a:pPr>
            <a:endParaRPr lang="en-US" sz="2200" b="1" dirty="0" smtClean="0"/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Unit Summary</a:t>
            </a:r>
            <a:endParaRPr lang="en-US" dirty="0"/>
          </a:p>
        </p:txBody>
      </p:sp>
      <p:sp>
        <p:nvSpPr>
          <p:cNvPr id="6246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4267200" cy="4495800"/>
          </a:xfrm>
        </p:spPr>
        <p:txBody>
          <a:bodyPr/>
          <a:lstStyle/>
          <a:p>
            <a:pPr>
              <a:defRPr/>
            </a:pPr>
            <a:r>
              <a:rPr lang="en-US" sz="2200" dirty="0" smtClean="0"/>
              <a:t>Understand CSS layouts</a:t>
            </a:r>
          </a:p>
          <a:p>
            <a:pPr>
              <a:defRPr/>
            </a:pPr>
            <a:r>
              <a:rPr lang="en-US" sz="2200" dirty="0" smtClean="0"/>
              <a:t>Create a page using CSS layouts</a:t>
            </a:r>
          </a:p>
          <a:p>
            <a:pPr>
              <a:defRPr/>
            </a:pPr>
            <a:r>
              <a:rPr lang="en-US" sz="2200" dirty="0" smtClean="0"/>
              <a:t>Add content to CSS layout blocks</a:t>
            </a:r>
          </a:p>
          <a:p>
            <a:pPr>
              <a:defRPr/>
            </a:pPr>
            <a:r>
              <a:rPr lang="en-US" sz="2200" dirty="0" smtClean="0"/>
              <a:t>Edit content in CSS layout blocks</a:t>
            </a:r>
          </a:p>
          <a:p>
            <a:pPr>
              <a:defRPr/>
            </a:pPr>
            <a:r>
              <a:rPr lang="en-US" sz="2200" dirty="0" smtClean="0"/>
              <a:t>Edit CSS layout properties</a:t>
            </a:r>
          </a:p>
          <a:p>
            <a:pPr>
              <a:defRPr/>
            </a:pPr>
            <a:r>
              <a:rPr lang="en-US" sz="2200" dirty="0" smtClean="0"/>
              <a:t>Understand table modes</a:t>
            </a:r>
            <a:endParaRPr lang="en-US" sz="2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105400" y="1600200"/>
            <a:ext cx="3962400" cy="490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•"/>
              <a:defRPr sz="2800">
                <a:solidFill>
                  <a:srgbClr val="000099"/>
                </a:solidFill>
                <a:effectLst/>
                <a:latin typeface="+mn-lt"/>
                <a:ea typeface="+mn-ea"/>
                <a:cs typeface="+mn-cs"/>
              </a:defRPr>
            </a:lvl1pPr>
            <a:lvl2pPr marL="91440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charset="0"/>
              <a:buChar char="–"/>
              <a:defRPr sz="2400">
                <a:solidFill>
                  <a:srgbClr val="000099"/>
                </a:solidFill>
                <a:effectLst/>
                <a:latin typeface="+mn-lt"/>
                <a:cs typeface="+mn-cs"/>
              </a:defRPr>
            </a:lvl2pPr>
            <a:lvl3pPr marL="1423988" indent="-279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•"/>
              <a:defRPr sz="2400">
                <a:solidFill>
                  <a:srgbClr val="000099"/>
                </a:solidFill>
                <a:effectLst/>
                <a:latin typeface="+mn-lt"/>
                <a:cs typeface="+mn-cs"/>
              </a:defRPr>
            </a:lvl3pPr>
            <a:lvl4pPr marL="1828800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charset="0"/>
              <a:buChar char="–"/>
              <a:defRPr sz="2000">
                <a:solidFill>
                  <a:srgbClr val="000099"/>
                </a:solidFill>
                <a:effectLst/>
                <a:latin typeface="+mn-lt"/>
                <a:cs typeface="+mn-cs"/>
              </a:defRPr>
            </a:lvl4pPr>
            <a:lvl5pPr marL="2233613" indent="-212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•"/>
              <a:defRPr sz="2000">
                <a:solidFill>
                  <a:srgbClr val="000099"/>
                </a:solidFill>
                <a:effectLst/>
                <a:latin typeface="+mn-lt"/>
                <a:cs typeface="+mn-cs"/>
              </a:defRPr>
            </a:lvl5pPr>
            <a:lvl6pPr marL="2690813" indent="-212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•"/>
              <a:defRPr sz="2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3148013" indent="-212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•"/>
              <a:defRPr sz="2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605213" indent="-212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•"/>
              <a:defRPr sz="2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4062413" indent="-212725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Char char="•"/>
              <a:defRPr sz="2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sz="2200" dirty="0" smtClean="0"/>
              <a:t>Insert a table and set table properties</a:t>
            </a:r>
          </a:p>
          <a:p>
            <a:pPr>
              <a:defRPr/>
            </a:pPr>
            <a:r>
              <a:rPr lang="en-US" sz="2200" dirty="0" smtClean="0"/>
              <a:t>Merge and split table cells</a:t>
            </a:r>
          </a:p>
          <a:p>
            <a:pPr>
              <a:defRPr/>
            </a:pPr>
            <a:r>
              <a:rPr lang="en-US" sz="2200" dirty="0" smtClean="0"/>
              <a:t>Insert and align images in table cells</a:t>
            </a:r>
          </a:p>
          <a:p>
            <a:pPr>
              <a:defRPr/>
            </a:pPr>
            <a:r>
              <a:rPr lang="en-US" sz="2200" dirty="0" smtClean="0"/>
              <a:t>Add text</a:t>
            </a:r>
          </a:p>
          <a:p>
            <a:pPr>
              <a:defRPr/>
            </a:pPr>
            <a:r>
              <a:rPr lang="en-US" sz="2200" dirty="0" smtClean="0"/>
              <a:t>Format and modify cell content</a:t>
            </a:r>
          </a:p>
          <a:p>
            <a:pPr>
              <a:defRPr/>
            </a:pPr>
            <a:r>
              <a:rPr lang="en-US" sz="2200" dirty="0" smtClean="0"/>
              <a:t>Format cells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Creating a Page Using CSS Layouts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8001000" cy="4876800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sz="2200" dirty="0" smtClean="0"/>
              <a:t>Open The Striped Umbrella website, then switch to Design view 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200" dirty="0" smtClean="0"/>
              <a:t>Click File on the Menu bar, click </a:t>
            </a:r>
            <a:r>
              <a:rPr lang="en-US" sz="2200" b="1" dirty="0" smtClean="0"/>
              <a:t>New</a:t>
            </a:r>
            <a:endParaRPr lang="en-US" sz="2200" dirty="0"/>
          </a:p>
          <a:p>
            <a:pPr lvl="1" indent="-285750">
              <a:defRPr/>
            </a:pPr>
            <a:r>
              <a:rPr lang="en-US" sz="2200" dirty="0"/>
              <a:t>Verify that Blank Page is highlighted in the left section, click </a:t>
            </a:r>
            <a:r>
              <a:rPr lang="en-US" sz="2200" b="1" dirty="0"/>
              <a:t>HTML</a:t>
            </a:r>
            <a:r>
              <a:rPr lang="en-US" sz="2200" dirty="0"/>
              <a:t> in the Page Type category if necessary, then click </a:t>
            </a:r>
            <a:r>
              <a:rPr lang="en-US" sz="2200" b="1" dirty="0"/>
              <a:t>HtML5: 2 column fixed, right sidebar, header and footer </a:t>
            </a:r>
            <a:r>
              <a:rPr lang="en-US" sz="2200" dirty="0"/>
              <a:t>in the Layout </a:t>
            </a:r>
            <a:r>
              <a:rPr lang="en-US" sz="2200" dirty="0" smtClean="0"/>
              <a:t>column</a:t>
            </a:r>
            <a:endParaRPr lang="en-US" sz="2200" b="1" dirty="0" smtClean="0"/>
          </a:p>
          <a:p>
            <a:pPr marL="514350" indent="-514350">
              <a:buFontTx/>
              <a:buAutoNum type="arabicPeriod" startAt="3"/>
              <a:defRPr/>
            </a:pPr>
            <a:r>
              <a:rPr lang="en-US" sz="2200" dirty="0" smtClean="0"/>
              <a:t>If </a:t>
            </a:r>
            <a:r>
              <a:rPr lang="en-US" sz="2200" dirty="0"/>
              <a:t>“Create New File” does not appear in the Layout CSS text box, click the </a:t>
            </a:r>
            <a:r>
              <a:rPr lang="en-US" sz="2200" b="1" dirty="0"/>
              <a:t>Layout CSS list arrow</a:t>
            </a:r>
            <a:r>
              <a:rPr lang="en-US" sz="2200" dirty="0"/>
              <a:t>, click </a:t>
            </a:r>
            <a:r>
              <a:rPr lang="en-US" sz="2200" b="1" dirty="0"/>
              <a:t>Create New File</a:t>
            </a:r>
          </a:p>
          <a:p>
            <a:pPr marL="971550" lvl="1" indent="-514350">
              <a:defRPr/>
            </a:pPr>
            <a:r>
              <a:rPr lang="en-US" sz="2200" dirty="0"/>
              <a:t>If the su_styles.css file is shown in the Attach CSS file text box in the New Document dialog box, skip to step 6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Creating a Page Using CSS Layouts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8650" lvl="1" indent="0">
              <a:buNone/>
              <a:defRPr/>
            </a:pPr>
            <a:r>
              <a:rPr lang="en-US" sz="2200" dirty="0" smtClean="0"/>
              <a:t>- If not, click the </a:t>
            </a:r>
            <a:r>
              <a:rPr lang="en-US" sz="2200" b="1" dirty="0" smtClean="0"/>
              <a:t>Attach style sheet button </a:t>
            </a:r>
            <a:r>
              <a:rPr lang="en-US" sz="2200" dirty="0" smtClean="0"/>
              <a:t>in the lower-right corner of the dialog box, then click </a:t>
            </a:r>
            <a:r>
              <a:rPr lang="en-US" sz="2200" b="1" dirty="0" smtClean="0"/>
              <a:t>Browse </a:t>
            </a:r>
            <a:r>
              <a:rPr lang="en-US" sz="2200" dirty="0" smtClean="0"/>
              <a:t>in the Attach External Style Sheet dialog box</a:t>
            </a:r>
            <a:endParaRPr lang="en-US" sz="2200" dirty="0" smtClean="0"/>
          </a:p>
          <a:p>
            <a:pPr marL="514350" indent="-514350">
              <a:buFontTx/>
              <a:buAutoNum type="arabicPeriod" startAt="4"/>
              <a:defRPr/>
            </a:pPr>
            <a:r>
              <a:rPr lang="en-US" sz="2200" dirty="0" smtClean="0"/>
              <a:t>Click the </a:t>
            </a:r>
            <a:r>
              <a:rPr lang="en-US" sz="2200" b="1" dirty="0" smtClean="0"/>
              <a:t>su_styles.css</a:t>
            </a:r>
            <a:r>
              <a:rPr lang="en-US" sz="2200" dirty="0" smtClean="0"/>
              <a:t> file in the Select Style Sheet File dialog box</a:t>
            </a:r>
          </a:p>
          <a:p>
            <a:pPr lvl="1" indent="-285750">
              <a:defRPr/>
            </a:pPr>
            <a:r>
              <a:rPr lang="en-US" sz="2200" dirty="0" smtClean="0"/>
              <a:t>Click </a:t>
            </a:r>
            <a:r>
              <a:rPr lang="en-US" sz="2200" b="1" dirty="0" smtClean="0"/>
              <a:t>OK</a:t>
            </a:r>
            <a:r>
              <a:rPr lang="en-US" sz="2200" dirty="0" smtClean="0"/>
              <a:t> (Win) or click </a:t>
            </a:r>
            <a:r>
              <a:rPr lang="en-US" sz="2200" b="1" dirty="0" smtClean="0"/>
              <a:t>Choose</a:t>
            </a:r>
            <a:r>
              <a:rPr lang="en-US" sz="2200" dirty="0" smtClean="0"/>
              <a:t> (Mac)</a:t>
            </a:r>
          </a:p>
          <a:p>
            <a:pPr lvl="1" indent="-285750">
              <a:defRPr/>
            </a:pPr>
            <a:r>
              <a:rPr lang="en-US" sz="2200" dirty="0" smtClean="0"/>
              <a:t>Then click </a:t>
            </a:r>
            <a:r>
              <a:rPr lang="en-US" sz="2200" b="1" dirty="0" smtClean="0"/>
              <a:t>OK</a:t>
            </a:r>
            <a:endParaRPr lang="en-US" sz="2200" dirty="0" smtClean="0"/>
          </a:p>
          <a:p>
            <a:pPr marL="514350" indent="-514350">
              <a:buFontTx/>
              <a:buAutoNum type="arabicPeriod" startAt="4"/>
              <a:defRPr/>
            </a:pPr>
            <a:r>
              <a:rPr lang="en-US" sz="2200" dirty="0" smtClean="0"/>
              <a:t>Verify that the </a:t>
            </a:r>
            <a:r>
              <a:rPr lang="en-US" sz="2200" b="1" dirty="0" smtClean="0"/>
              <a:t>Add as: Link option button </a:t>
            </a:r>
            <a:r>
              <a:rPr lang="en-US" sz="2200" dirty="0" smtClean="0"/>
              <a:t>is selected in the Attach External Style Sheet dialog box</a:t>
            </a:r>
          </a:p>
          <a:p>
            <a:pPr lvl="1" indent="-285750">
              <a:defRPr/>
            </a:pPr>
            <a:r>
              <a:rPr lang="en-US" sz="2200" dirty="0" smtClean="0"/>
              <a:t>Then click </a:t>
            </a:r>
            <a:r>
              <a:rPr lang="en-US" sz="2200" b="1" dirty="0" smtClean="0"/>
              <a:t>OK</a:t>
            </a:r>
            <a:endParaRPr lang="en-US" sz="2200" b="1" dirty="0" smtClean="0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Creating a Page Using CSS Layouts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8001000" cy="2895600"/>
          </a:xfrm>
        </p:spPr>
        <p:txBody>
          <a:bodyPr/>
          <a:lstStyle/>
          <a:p>
            <a:pPr marL="514350" indent="-514350">
              <a:buFontTx/>
              <a:buAutoNum type="arabicPeriod" startAt="6"/>
              <a:defRPr/>
            </a:pPr>
            <a:r>
              <a:rPr lang="en-US" sz="2200" dirty="0" smtClean="0"/>
              <a:t>Click </a:t>
            </a:r>
            <a:r>
              <a:rPr lang="en-US" sz="2200" b="1" dirty="0" smtClean="0"/>
              <a:t>Create</a:t>
            </a:r>
            <a:r>
              <a:rPr lang="en-US" sz="2200" dirty="0" smtClean="0"/>
              <a:t> in the New Document dialog box, verify that the HtML5_twocolFixRtHdr.css file will be saved in the striped_umbrella local site folder in the save style sheet File As dialog box, then click </a:t>
            </a:r>
            <a:r>
              <a:rPr lang="en-US" sz="2200" b="1" dirty="0" smtClean="0"/>
              <a:t>Save </a:t>
            </a:r>
            <a:r>
              <a:rPr lang="en-US" sz="2200" dirty="0" smtClean="0"/>
              <a:t>to close the save style sheet File As dialog box. Open the CSS styles panel if necessary, then expand the </a:t>
            </a:r>
            <a:r>
              <a:rPr lang="en-US" sz="2200" b="1" dirty="0" smtClean="0"/>
              <a:t>HtML5_twocolFixRtHdr.css</a:t>
            </a:r>
            <a:r>
              <a:rPr lang="en-US" sz="2200" dirty="0" smtClean="0"/>
              <a:t> and </a:t>
            </a:r>
            <a:r>
              <a:rPr lang="en-US" sz="2200" b="1" dirty="0" smtClean="0"/>
              <a:t>su_styles.css</a:t>
            </a:r>
            <a:r>
              <a:rPr lang="en-US" sz="2200" dirty="0" smtClean="0"/>
              <a:t> style </a:t>
            </a:r>
            <a:r>
              <a:rPr lang="en-US" sz="2200" dirty="0" smtClean="0"/>
              <a:t>sheets</a:t>
            </a:r>
          </a:p>
          <a:p>
            <a:pPr marL="514350" indent="-514350">
              <a:buFontTx/>
              <a:buAutoNum type="arabicPeriod" startAt="6"/>
              <a:defRPr/>
            </a:pPr>
            <a:r>
              <a:rPr lang="en-US" sz="2200" dirty="0"/>
              <a:t>Save the file as </a:t>
            </a:r>
            <a:r>
              <a:rPr lang="en-US" sz="2200" b="1" dirty="0"/>
              <a:t>cafe.html</a:t>
            </a:r>
            <a:r>
              <a:rPr lang="en-US" sz="2200" dirty="0"/>
              <a:t>, overwriting the existing </a:t>
            </a:r>
            <a:r>
              <a:rPr lang="en-US" sz="2200" dirty="0" smtClean="0"/>
              <a:t>file</a:t>
            </a:r>
            <a:endParaRPr lang="en-US" sz="2200" dirty="0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4191000"/>
            <a:ext cx="54292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755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Creating a Page Using CSS Layouts</a:t>
            </a:r>
            <a:endParaRPr lang="en-US" dirty="0"/>
          </a:p>
        </p:txBody>
      </p:sp>
      <p:pic>
        <p:nvPicPr>
          <p:cNvPr id="7" name="Picture 6" descr="Screen shot 2012-08-24 at 3.45.0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33" y="2411475"/>
            <a:ext cx="7231851" cy="2407274"/>
          </a:xfrm>
          <a:prstGeom prst="rect">
            <a:avLst/>
          </a:prstGeom>
        </p:spPr>
      </p:pic>
      <p:sp>
        <p:nvSpPr>
          <p:cNvPr id="143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477000"/>
            <a:ext cx="5867400" cy="381000"/>
          </a:xfrm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26805"/>
            <a:ext cx="49149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Screen shot 2012-08-24 at 3.45.32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4818749"/>
            <a:ext cx="4876800" cy="2017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Adding Content to CSS Layout Blocks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8001000" cy="4800600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sz="2200" dirty="0" smtClean="0"/>
              <a:t>Select all content between the Header and Footer in the main section, as shown in Figure G-6, then press </a:t>
            </a:r>
            <a:r>
              <a:rPr lang="en-US" sz="2200" b="1" dirty="0" smtClean="0"/>
              <a:t>[Delete]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sz="2200" dirty="0" smtClean="0"/>
              <a:t>Change to the HTML Property inspector, click the </a:t>
            </a:r>
            <a:r>
              <a:rPr lang="en-US" sz="2200" b="1" dirty="0" smtClean="0"/>
              <a:t>Format list arrow</a:t>
            </a:r>
            <a:r>
              <a:rPr lang="en-US" sz="2200" dirty="0" smtClean="0"/>
              <a:t>, then click </a:t>
            </a:r>
            <a:r>
              <a:rPr lang="en-US" sz="2200" b="1" dirty="0" smtClean="0"/>
              <a:t>Paragraph</a:t>
            </a:r>
          </a:p>
          <a:p>
            <a:pPr marL="514350" indent="-514350">
              <a:buFont typeface="+mj-lt"/>
              <a:buAutoNum type="arabicPeriod" startAt="3"/>
              <a:defRPr/>
            </a:pPr>
            <a:r>
              <a:rPr lang="en-US" sz="2200" dirty="0"/>
              <a:t>Import the Word document </a:t>
            </a:r>
            <a:r>
              <a:rPr lang="en-US" sz="2200" b="1" dirty="0"/>
              <a:t>cafe.doc</a:t>
            </a:r>
            <a:r>
              <a:rPr lang="en-US" sz="2200" dirty="0"/>
              <a:t> from the drive and folder where you store your Unit G Data Files (Win) or copy and paste it (Mac) at the insertion point</a:t>
            </a:r>
          </a:p>
          <a:p>
            <a:pPr marL="514350" indent="-514350">
              <a:buFont typeface="+mj-lt"/>
              <a:buAutoNum type="arabicPeriod" startAt="3"/>
              <a:defRPr/>
            </a:pPr>
            <a:r>
              <a:rPr lang="en-US" sz="2200" dirty="0"/>
              <a:t>Switch to code view, select the code between the beginning and end of the &lt;div class=”sidebar1”&gt; tag, then press </a:t>
            </a:r>
            <a:r>
              <a:rPr lang="en-US" sz="2200" b="1" dirty="0"/>
              <a:t>[Delete</a:t>
            </a:r>
            <a:r>
              <a:rPr lang="en-US" sz="2200" b="1" dirty="0" smtClean="0"/>
              <a:t>]</a:t>
            </a:r>
          </a:p>
          <a:p>
            <a:pPr marL="514350" indent="-514350">
              <a:buFont typeface="+mj-lt"/>
              <a:buAutoNum type="arabicPeriod" startAt="3"/>
              <a:defRPr/>
            </a:pPr>
            <a:r>
              <a:rPr lang="en-US" sz="2200" dirty="0"/>
              <a:t>Return to Design view, then type </a:t>
            </a:r>
            <a:r>
              <a:rPr lang="en-US" sz="2200" b="1" dirty="0"/>
              <a:t>Reservations are recommended for beach 25 (our main dining room) during the peak summer season.</a:t>
            </a:r>
            <a:r>
              <a:rPr lang="en-US" sz="2200" dirty="0"/>
              <a:t> at the insertion </a:t>
            </a:r>
            <a:r>
              <a:rPr lang="en-US" sz="2200" dirty="0" smtClean="0"/>
              <a:t>point</a:t>
            </a:r>
            <a:endParaRPr lang="en-US" sz="2200" dirty="0"/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Adobe Dreamweaver CS6 - Illustrated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 Template">
  <a:themeElements>
    <a:clrScheme name="1_PPT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P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4490</TotalTime>
  <Words>2934</Words>
  <Application>Microsoft Office PowerPoint</Application>
  <PresentationFormat>On-screen Show (4:3)</PresentationFormat>
  <Paragraphs>296</Paragraphs>
  <Slides>44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1_PPT Template</vt:lpstr>
      <vt:lpstr>PowerPoint Presentation</vt:lpstr>
      <vt:lpstr>Unit Objectives</vt:lpstr>
      <vt:lpstr>Understanding CSS Layouts</vt:lpstr>
      <vt:lpstr>Clues to Use</vt:lpstr>
      <vt:lpstr>Creating a Page Using CSS Layouts</vt:lpstr>
      <vt:lpstr>Creating a Page Using CSS Layouts</vt:lpstr>
      <vt:lpstr>Creating a Page Using CSS Layouts</vt:lpstr>
      <vt:lpstr>Creating a Page Using CSS Layouts</vt:lpstr>
      <vt:lpstr>Adding Content to CSS Layout Blocks</vt:lpstr>
      <vt:lpstr>Adding Content to Divs</vt:lpstr>
      <vt:lpstr>Design Matters</vt:lpstr>
      <vt:lpstr>Adding Content to CSS Layout Blocks</vt:lpstr>
      <vt:lpstr>Adding Content to CSS Layout Blocks</vt:lpstr>
      <vt:lpstr>Editing Content in CSS Layout Blocks</vt:lpstr>
      <vt:lpstr>Editing Content in CSS Layout Blocks</vt:lpstr>
      <vt:lpstr>Editing Content in CSS Layout Blocks</vt:lpstr>
      <vt:lpstr>Clues to Use</vt:lpstr>
      <vt:lpstr>Editing CSS Layout Properties</vt:lpstr>
      <vt:lpstr>Editing CSS Layout Properties</vt:lpstr>
      <vt:lpstr>Editing CSS Layout Properties</vt:lpstr>
      <vt:lpstr>Design Matters</vt:lpstr>
      <vt:lpstr>Understanding Table Modes</vt:lpstr>
      <vt:lpstr>Clues to Use</vt:lpstr>
      <vt:lpstr>Understanding Table Modes</vt:lpstr>
      <vt:lpstr>Design Matters</vt:lpstr>
      <vt:lpstr>Inserting a Table and Setting Table Properties</vt:lpstr>
      <vt:lpstr>Clues to Use</vt:lpstr>
      <vt:lpstr>Inserting a Table and Setting Table Properties</vt:lpstr>
      <vt:lpstr>Design Matters</vt:lpstr>
      <vt:lpstr>Merging and Splitting Table Cells</vt:lpstr>
      <vt:lpstr>Merging and Splitting Table Cells</vt:lpstr>
      <vt:lpstr>Clues to Use</vt:lpstr>
      <vt:lpstr>Merging and Splitting Table Cells</vt:lpstr>
      <vt:lpstr>Merging and Splitting Table Cells</vt:lpstr>
      <vt:lpstr>Inserting and Aligning Images in Table Cells</vt:lpstr>
      <vt:lpstr>Inserting and Aligning Images in Table Cells</vt:lpstr>
      <vt:lpstr>Design Matters</vt:lpstr>
      <vt:lpstr>Adding Text</vt:lpstr>
      <vt:lpstr>Adding Text</vt:lpstr>
      <vt:lpstr>Formatting and Modifying Cell Content</vt:lpstr>
      <vt:lpstr>Formatting and Modifying Cell Content</vt:lpstr>
      <vt:lpstr>Formatting and Modifying Cell Content</vt:lpstr>
      <vt:lpstr>Formatting Cells</vt:lpstr>
      <vt:lpstr>Unit Summary</vt:lpstr>
    </vt:vector>
  </TitlesOfParts>
  <Company>Course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Adobe Dreamweaver CS5 - Illustrated</dc:title>
  <dc:creator/>
  <cp:lastModifiedBy>Windows User</cp:lastModifiedBy>
  <cp:revision>104</cp:revision>
  <dcterms:created xsi:type="dcterms:W3CDTF">2012-08-24T21:32:54Z</dcterms:created>
  <dcterms:modified xsi:type="dcterms:W3CDTF">2012-09-14T21:46:25Z</dcterms:modified>
</cp:coreProperties>
</file>